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6858000" cy="9144000"/>
  <p:embeddedFontLst>
    <p:embeddedFont>
      <p:font typeface="Rubik" panose="020B0604020202020204" charset="-79"/>
      <p:regular r:id="rId8"/>
    </p:embeddedFont>
    <p:embeddedFont>
      <p:font typeface="Rubik Bold" panose="020B0604020202020204" charset="-79"/>
      <p:regular r:id="rId9"/>
    </p:embeddedFont>
    <p:embeddedFont>
      <p:font typeface="Rubik Bold Italics" panose="020B0604020202020204" charset="-79"/>
      <p:regular r:id="rId10"/>
    </p:embeddedFont>
    <p:embeddedFont>
      <p:font typeface="Rubik Italics" panose="020B0604020202020204" charset="-79"/>
      <p:regular r:id="rId11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658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7109212"/>
            <a:ext cx="18288000" cy="3177788"/>
            <a:chOff x="0" y="0"/>
            <a:chExt cx="24384000" cy="42370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4237101"/>
            </a:xfrm>
            <a:custGeom>
              <a:avLst/>
              <a:gdLst/>
              <a:ahLst/>
              <a:cxnLst/>
              <a:rect l="l" t="t" r="r" b="b"/>
              <a:pathLst>
                <a:path w="24384000" h="4237101">
                  <a:moveTo>
                    <a:pt x="0" y="0"/>
                  </a:moveTo>
                  <a:lnTo>
                    <a:pt x="24384000" y="0"/>
                  </a:lnTo>
                  <a:lnTo>
                    <a:pt x="24384000" y="4237101"/>
                  </a:lnTo>
                  <a:lnTo>
                    <a:pt x="0" y="42371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1900" t="-7736" r="-10722" b="-222750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078638" y="1061704"/>
            <a:ext cx="9221734" cy="8246545"/>
            <a:chOff x="0" y="0"/>
            <a:chExt cx="12295645" cy="1099539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295632" cy="10995406"/>
            </a:xfrm>
            <a:custGeom>
              <a:avLst/>
              <a:gdLst/>
              <a:ahLst/>
              <a:cxnLst/>
              <a:rect l="l" t="t" r="r" b="b"/>
              <a:pathLst>
                <a:path w="12295632" h="10995406">
                  <a:moveTo>
                    <a:pt x="0" y="0"/>
                  </a:moveTo>
                  <a:lnTo>
                    <a:pt x="12295632" y="0"/>
                  </a:lnTo>
                  <a:lnTo>
                    <a:pt x="12295632" y="10995406"/>
                  </a:lnTo>
                  <a:lnTo>
                    <a:pt x="0" y="10995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829" b="-829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744668" y="382218"/>
            <a:ext cx="7226894" cy="4371033"/>
            <a:chOff x="0" y="0"/>
            <a:chExt cx="9635858" cy="582804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635864" cy="5828045"/>
            </a:xfrm>
            <a:custGeom>
              <a:avLst/>
              <a:gdLst/>
              <a:ahLst/>
              <a:cxnLst/>
              <a:rect l="l" t="t" r="r" b="b"/>
              <a:pathLst>
                <a:path w="9635864" h="5828045">
                  <a:moveTo>
                    <a:pt x="0" y="0"/>
                  </a:moveTo>
                  <a:lnTo>
                    <a:pt x="9635864" y="0"/>
                  </a:lnTo>
                  <a:lnTo>
                    <a:pt x="9635864" y="5828045"/>
                  </a:lnTo>
                  <a:lnTo>
                    <a:pt x="0" y="582804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7601" r="-27601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76200"/>
              <a:ext cx="9635858" cy="575184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8640"/>
                </a:lnSpc>
              </a:pPr>
              <a:r>
                <a:rPr lang="en" sz="8000" b="1">
                  <a:solidFill>
                    <a:srgbClr val="0C5E60"/>
                  </a:solidFill>
                  <a:latin typeface="Rubik Bold"/>
                  <a:ea typeface="Rubik Bold"/>
                  <a:cs typeface="Rubik Bold"/>
                  <a:sym typeface="Rubik Bold"/>
                </a:rPr>
                <a:t>Workshop</a:t>
              </a:r>
            </a:p>
            <a:p>
              <a:pPr algn="ctr">
                <a:lnSpc>
                  <a:spcPts val="5724"/>
                </a:lnSpc>
              </a:pPr>
              <a:endParaRPr lang="en" sz="8000" b="1">
                <a:solidFill>
                  <a:srgbClr val="0C5E60"/>
                </a:solidFill>
                <a:latin typeface="Rubik Bold"/>
                <a:ea typeface="Rubik Bold"/>
                <a:cs typeface="Rubik Bold"/>
                <a:sym typeface="Rubik Bold"/>
              </a:endParaRPr>
            </a:p>
            <a:p>
              <a:pPr algn="ctr">
                <a:lnSpc>
                  <a:spcPts val="5724"/>
                </a:lnSpc>
              </a:pPr>
              <a:r>
                <a:rPr lang="en" sz="5300" b="1">
                  <a:solidFill>
                    <a:srgbClr val="0C5E60"/>
                  </a:solidFill>
                  <a:latin typeface="Rubik Bold"/>
                  <a:ea typeface="Rubik Bold"/>
                  <a:cs typeface="Rubik Bold"/>
                  <a:sym typeface="Rubik Bold"/>
                </a:rPr>
                <a:t>The donors' prioritization matrix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401768" y="5273813"/>
            <a:ext cx="7226894" cy="1453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" sz="3499" b="1" i="1">
                <a:solidFill>
                  <a:srgbClr val="FCB602"/>
                </a:solidFill>
                <a:latin typeface="Rubik Bold Italics"/>
                <a:ea typeface="Rubik Bold Italics"/>
                <a:cs typeface="Rubik Bold Italics"/>
                <a:sym typeface="Rubik Bold Italics"/>
              </a:rPr>
              <a:t>Targeting accurately: the key to maximizing your chances of success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778349" y="0"/>
            <a:ext cx="5509651" cy="10287000"/>
            <a:chOff x="0" y="0"/>
            <a:chExt cx="7346201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46188" cy="13716000"/>
            </a:xfrm>
            <a:custGeom>
              <a:avLst/>
              <a:gdLst/>
              <a:ahLst/>
              <a:cxnLst/>
              <a:rect l="l" t="t" r="r" b="b"/>
              <a:pathLst>
                <a:path w="7346188" h="13716000">
                  <a:moveTo>
                    <a:pt x="0" y="0"/>
                  </a:moveTo>
                  <a:lnTo>
                    <a:pt x="7346188" y="0"/>
                  </a:lnTo>
                  <a:lnTo>
                    <a:pt x="7346188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3" t="-6662" r="-262554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5040090" y="774383"/>
            <a:ext cx="2675890" cy="704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99"/>
              </a:lnSpc>
              <a:spcBef>
                <a:spcPct val="0"/>
              </a:spcBef>
            </a:pPr>
            <a:r>
              <a:rPr lang="en" sz="4999" b="1" dirty="0">
                <a:solidFill>
                  <a:srgbClr val="0C5E60"/>
                </a:solidFill>
                <a:latin typeface="Rubik Bold"/>
                <a:ea typeface="Rubik Bold"/>
                <a:cs typeface="Rubik Bold"/>
                <a:sym typeface="Rubik Bold"/>
              </a:rPr>
              <a:t>Agenda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97284" y="6524625"/>
            <a:ext cx="4588034" cy="575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19"/>
              </a:lnSpc>
              <a:spcBef>
                <a:spcPct val="0"/>
              </a:spcBef>
            </a:pPr>
            <a:r>
              <a:rPr lang="en" sz="3999" b="1">
                <a:solidFill>
                  <a:srgbClr val="FCB602"/>
                </a:solidFill>
                <a:latin typeface="Rubik Bold"/>
                <a:ea typeface="Rubik Bold"/>
                <a:cs typeface="Rubik Bold"/>
                <a:sym typeface="Rubik Bold"/>
              </a:rPr>
              <a:t>Some tips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97284" y="2768526"/>
            <a:ext cx="8809037" cy="575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19"/>
              </a:lnSpc>
              <a:spcBef>
                <a:spcPct val="0"/>
              </a:spcBef>
            </a:pPr>
            <a:r>
              <a:rPr lang="en" sz="3999" b="1">
                <a:solidFill>
                  <a:srgbClr val="FCB602"/>
                </a:solidFill>
                <a:latin typeface="Rubik Bold"/>
                <a:ea typeface="Rubik Bold"/>
                <a:cs typeface="Rubik Bold"/>
                <a:sym typeface="Rubik Bold"/>
              </a:rPr>
              <a:t>Key prioritization criteria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397284" y="4568191"/>
            <a:ext cx="6746716" cy="575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19"/>
              </a:lnSpc>
              <a:spcBef>
                <a:spcPct val="0"/>
              </a:spcBef>
            </a:pPr>
            <a:r>
              <a:rPr lang="en" sz="3999" b="1">
                <a:solidFill>
                  <a:srgbClr val="FCB602"/>
                </a:solidFill>
                <a:latin typeface="Rubik Bold"/>
                <a:ea typeface="Rubik Bold"/>
                <a:cs typeface="Rubik Bold"/>
                <a:sym typeface="Rubik Bold"/>
              </a:rPr>
              <a:t>Presentation of the matrix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397284" y="8328659"/>
            <a:ext cx="6296501" cy="575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19"/>
              </a:lnSpc>
              <a:spcBef>
                <a:spcPct val="0"/>
              </a:spcBef>
            </a:pPr>
            <a:r>
              <a:rPr lang="en" sz="3999" b="1">
                <a:solidFill>
                  <a:srgbClr val="FCB602"/>
                </a:solidFill>
                <a:latin typeface="Rubik Bold"/>
                <a:ea typeface="Rubik Bold"/>
                <a:cs typeface="Rubik Bold"/>
                <a:sym typeface="Rubik Bold"/>
              </a:rPr>
              <a:t>Your turn! Exercise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373757" y="2579884"/>
            <a:ext cx="392726" cy="6838484"/>
            <a:chOff x="0" y="0"/>
            <a:chExt cx="523635" cy="9117978"/>
          </a:xfrm>
        </p:grpSpPr>
        <p:grpSp>
          <p:nvGrpSpPr>
            <p:cNvPr id="10" name="Group 10"/>
            <p:cNvGrpSpPr/>
            <p:nvPr/>
          </p:nvGrpSpPr>
          <p:grpSpPr>
            <a:xfrm rot="5400000">
              <a:off x="-4083748" y="4297172"/>
              <a:ext cx="8691131" cy="523635"/>
              <a:chOff x="0" y="0"/>
              <a:chExt cx="1735376" cy="10455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735376" cy="104555"/>
              </a:xfrm>
              <a:custGeom>
                <a:avLst/>
                <a:gdLst/>
                <a:ahLst/>
                <a:cxnLst/>
                <a:rect l="l" t="t" r="r" b="b"/>
                <a:pathLst>
                  <a:path w="1735376" h="104555">
                    <a:moveTo>
                      <a:pt x="1735376" y="0"/>
                    </a:moveTo>
                    <a:lnTo>
                      <a:pt x="1735376" y="78427"/>
                    </a:lnTo>
                    <a:cubicBezTo>
                      <a:pt x="1590760" y="78427"/>
                      <a:pt x="1590760" y="104555"/>
                      <a:pt x="1446147" y="104555"/>
                    </a:cubicBezTo>
                    <a:cubicBezTo>
                      <a:pt x="1301485" y="104555"/>
                      <a:pt x="1301485" y="78427"/>
                      <a:pt x="1156873" y="78427"/>
                    </a:cubicBezTo>
                    <a:cubicBezTo>
                      <a:pt x="1012257" y="78427"/>
                      <a:pt x="1012257" y="104555"/>
                      <a:pt x="867641" y="104555"/>
                    </a:cubicBezTo>
                    <a:cubicBezTo>
                      <a:pt x="723029" y="104555"/>
                      <a:pt x="723029" y="78427"/>
                      <a:pt x="578413" y="78427"/>
                    </a:cubicBezTo>
                    <a:cubicBezTo>
                      <a:pt x="433797" y="78427"/>
                      <a:pt x="433797" y="104555"/>
                      <a:pt x="289229" y="104555"/>
                    </a:cubicBezTo>
                    <a:cubicBezTo>
                      <a:pt x="144615" y="104555"/>
                      <a:pt x="144615" y="78427"/>
                      <a:pt x="0" y="78427"/>
                    </a:cubicBezTo>
                    <a:lnTo>
                      <a:pt x="0" y="0"/>
                    </a:lnTo>
                    <a:cubicBezTo>
                      <a:pt x="144615" y="0"/>
                      <a:pt x="144615" y="26129"/>
                      <a:pt x="289229" y="26129"/>
                    </a:cubicBezTo>
                    <a:cubicBezTo>
                      <a:pt x="433797" y="26129"/>
                      <a:pt x="433797" y="0"/>
                      <a:pt x="578413" y="0"/>
                    </a:cubicBezTo>
                    <a:cubicBezTo>
                      <a:pt x="723029" y="0"/>
                      <a:pt x="723029" y="26129"/>
                      <a:pt x="867641" y="26129"/>
                    </a:cubicBezTo>
                    <a:cubicBezTo>
                      <a:pt x="1012257" y="26129"/>
                      <a:pt x="1012257" y="0"/>
                      <a:pt x="1156873" y="0"/>
                    </a:cubicBezTo>
                    <a:cubicBezTo>
                      <a:pt x="1301485" y="0"/>
                      <a:pt x="1301485" y="26129"/>
                      <a:pt x="1446147" y="26129"/>
                    </a:cubicBezTo>
                    <a:cubicBezTo>
                      <a:pt x="1590760" y="26129"/>
                      <a:pt x="1590760" y="0"/>
                      <a:pt x="1735376" y="0"/>
                    </a:cubicBezTo>
                    <a:close/>
                  </a:path>
                </a:pathLst>
              </a:custGeom>
              <a:solidFill>
                <a:srgbClr val="0D5E60"/>
              </a:solidFill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8831"/>
                <a:ext cx="1735376" cy="6784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00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96788" y="0"/>
              <a:ext cx="426847" cy="426847"/>
              <a:chOff x="0" y="0"/>
              <a:chExt cx="812800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D5E60"/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00"/>
                  </a:lnSpc>
                </a:pPr>
                <a:endParaRPr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96788" y="8691131"/>
              <a:ext cx="426847" cy="426847"/>
              <a:chOff x="0" y="0"/>
              <a:chExt cx="812800" cy="8128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D5E60"/>
              </a:solidFill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00"/>
                  </a:lnSpc>
                </a:pPr>
                <a:endParaRPr/>
              </a:p>
            </p:txBody>
          </p:sp>
        </p:grpSp>
      </p:grpSp>
    </p:spTree>
  </p:cSld>
  <p:clrMapOvr>
    <a:masterClrMapping/>
  </p:clrMapOvr>
  <p:transition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77761" y="9258300"/>
            <a:ext cx="1539345" cy="670798"/>
            <a:chOff x="0" y="0"/>
            <a:chExt cx="2052460" cy="89439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52447" cy="894461"/>
            </a:xfrm>
            <a:custGeom>
              <a:avLst/>
              <a:gdLst/>
              <a:ahLst/>
              <a:cxnLst/>
              <a:rect l="l" t="t" r="r" b="b"/>
              <a:pathLst>
                <a:path w="2052447" h="894461">
                  <a:moveTo>
                    <a:pt x="0" y="0"/>
                  </a:moveTo>
                  <a:lnTo>
                    <a:pt x="2052447" y="0"/>
                  </a:lnTo>
                  <a:lnTo>
                    <a:pt x="2052447" y="894461"/>
                  </a:lnTo>
                  <a:lnTo>
                    <a:pt x="0" y="8944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0911" b="-10911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1385972" y="685783"/>
            <a:ext cx="15309318" cy="757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24"/>
              </a:lnSpc>
              <a:spcBef>
                <a:spcPct val="0"/>
              </a:spcBef>
            </a:pPr>
            <a:r>
              <a:rPr lang="en" sz="5300" b="1">
                <a:solidFill>
                  <a:srgbClr val="0C5E60"/>
                </a:solidFill>
                <a:latin typeface="Rubik Bold"/>
                <a:ea typeface="Rubik Bold"/>
                <a:cs typeface="Rubik Bold"/>
                <a:sym typeface="Rubik Bold"/>
              </a:rPr>
              <a:t>Key criteria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874893" y="2387255"/>
            <a:ext cx="6671641" cy="6671641"/>
            <a:chOff x="0" y="0"/>
            <a:chExt cx="8895522" cy="8895522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8895522" cy="8895522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CB602">
                  <a:alpha val="38824"/>
                </a:srgbClr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1612624" y="2174487"/>
              <a:ext cx="5908813" cy="15005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20"/>
                </a:lnSpc>
                <a:spcBef>
                  <a:spcPct val="0"/>
                </a:spcBef>
              </a:pPr>
              <a:r>
                <a:rPr lang="en" sz="4000" b="1">
                  <a:solidFill>
                    <a:srgbClr val="A13975"/>
                  </a:solidFill>
                  <a:latin typeface="Rubik Bold"/>
                  <a:ea typeface="Rubik Bold"/>
                  <a:cs typeface="Rubik Bold"/>
                  <a:sym typeface="Rubik Bold"/>
                </a:rPr>
                <a:t>Strategic alignment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03965" y="4595606"/>
              <a:ext cx="7923696" cy="12597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734077" lvl="1" indent="-367039" algn="l">
                <a:lnSpc>
                  <a:spcPts val="3672"/>
                </a:lnSpc>
                <a:buFont typeface="Arial"/>
                <a:buChar char="•"/>
              </a:pPr>
              <a:r>
                <a:rPr lang="en" sz="3400" i="1">
                  <a:solidFill>
                    <a:srgbClr val="0C5E60"/>
                  </a:solidFill>
                  <a:latin typeface="Rubik Italics"/>
                  <a:ea typeface="Rubik Italics"/>
                  <a:cs typeface="Rubik Italics"/>
                  <a:sym typeface="Rubik Italics"/>
                </a:rPr>
                <a:t>Sectors</a:t>
              </a:r>
            </a:p>
            <a:p>
              <a:pPr marL="734077" lvl="1" indent="-367039" algn="l">
                <a:lnSpc>
                  <a:spcPts val="3672"/>
                </a:lnSpc>
                <a:buFont typeface="Arial"/>
                <a:buChar char="•"/>
              </a:pPr>
              <a:r>
                <a:rPr lang="en" sz="3400" i="1">
                  <a:solidFill>
                    <a:srgbClr val="0C5E60"/>
                  </a:solidFill>
                  <a:latin typeface="Rubik Italics"/>
                  <a:ea typeface="Rubik Italics"/>
                  <a:cs typeface="Rubik Italics"/>
                  <a:sym typeface="Rubik Italics"/>
                </a:rPr>
                <a:t>Geographic areas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875643" y="2166731"/>
            <a:ext cx="7091569" cy="7091569"/>
            <a:chOff x="0" y="0"/>
            <a:chExt cx="9455426" cy="9455426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9455426" cy="9455426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CB602">
                  <a:alpha val="38824"/>
                </a:srgbClr>
              </a:solidFill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1846469" y="2468520"/>
              <a:ext cx="5495787" cy="15005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20"/>
                </a:lnSpc>
                <a:spcBef>
                  <a:spcPct val="0"/>
                </a:spcBef>
              </a:pPr>
              <a:r>
                <a:rPr lang="en" sz="4000" b="1">
                  <a:solidFill>
                    <a:srgbClr val="A13975"/>
                  </a:solidFill>
                  <a:latin typeface="Rubik Bold"/>
                  <a:ea typeface="Rubik Bold"/>
                  <a:cs typeface="Rubik Bold"/>
                  <a:sym typeface="Rubik Bold"/>
                </a:rPr>
                <a:t>Funds available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18980" y="4889638"/>
              <a:ext cx="7923696" cy="12597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734077" lvl="1" indent="-367039" algn="l">
                <a:lnSpc>
                  <a:spcPts val="3672"/>
                </a:lnSpc>
                <a:buFont typeface="Arial"/>
                <a:buChar char="•"/>
              </a:pPr>
              <a:r>
                <a:rPr lang="en" sz="3400" i="1" dirty="0">
                  <a:solidFill>
                    <a:srgbClr val="0C5E60"/>
                  </a:solidFill>
                  <a:latin typeface="Rubik Italics"/>
                  <a:ea typeface="Rubik Italics"/>
                  <a:cs typeface="Rubik Italics"/>
                  <a:sym typeface="Rubik Italics"/>
                </a:rPr>
                <a:t>Grants size</a:t>
              </a:r>
            </a:p>
            <a:p>
              <a:pPr marL="734077" lvl="1" indent="-367039" algn="l">
                <a:lnSpc>
                  <a:spcPts val="3672"/>
                </a:lnSpc>
                <a:buFont typeface="Arial"/>
                <a:buChar char="•"/>
              </a:pPr>
              <a:r>
                <a:rPr lang="en" sz="3400" i="1" dirty="0">
                  <a:solidFill>
                    <a:srgbClr val="0C5E60"/>
                  </a:solidFill>
                  <a:latin typeface="Rubik Italics"/>
                  <a:ea typeface="Rubik Italics"/>
                  <a:cs typeface="Rubik Italics"/>
                  <a:sym typeface="Rubik Italics"/>
                </a:rPr>
                <a:t>Co-financing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935584" y="9432067"/>
            <a:ext cx="16610707" cy="0"/>
          </a:xfrm>
          <a:prstGeom prst="line">
            <a:avLst/>
          </a:prstGeom>
          <a:ln w="85725" cap="flat">
            <a:solidFill>
              <a:srgbClr val="0C5E6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3" name="AutoShape 3"/>
          <p:cNvSpPr/>
          <p:nvPr/>
        </p:nvSpPr>
        <p:spPr>
          <a:xfrm flipH="1" flipV="1">
            <a:off x="942976" y="955239"/>
            <a:ext cx="42863" cy="8433965"/>
          </a:xfrm>
          <a:prstGeom prst="line">
            <a:avLst/>
          </a:prstGeom>
          <a:ln w="85725" cap="flat">
            <a:solidFill>
              <a:srgbClr val="0C5E6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4" name="TextBox 4"/>
          <p:cNvSpPr txBox="1"/>
          <p:nvPr/>
        </p:nvSpPr>
        <p:spPr>
          <a:xfrm>
            <a:off x="7561092" y="9636854"/>
            <a:ext cx="3664268" cy="458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6"/>
              </a:lnSpc>
              <a:spcBef>
                <a:spcPct val="0"/>
              </a:spcBef>
            </a:pPr>
            <a:r>
              <a:rPr lang="en" sz="3200" b="1" i="1">
                <a:solidFill>
                  <a:srgbClr val="FCB602"/>
                </a:solidFill>
                <a:latin typeface="Rubik Bold Italics"/>
                <a:ea typeface="Rubik Bold Italics"/>
                <a:cs typeface="Rubik Bold Italics"/>
                <a:sym typeface="Rubik Bold Italics"/>
              </a:rPr>
              <a:t>Funds available</a:t>
            </a:r>
          </a:p>
        </p:txBody>
      </p:sp>
      <p:sp>
        <p:nvSpPr>
          <p:cNvPr id="5" name="TextBox 5"/>
          <p:cNvSpPr txBox="1"/>
          <p:nvPr/>
        </p:nvSpPr>
        <p:spPr>
          <a:xfrm rot="-5400000">
            <a:off x="-2371684" y="4914328"/>
            <a:ext cx="5723303" cy="458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6"/>
              </a:lnSpc>
              <a:spcBef>
                <a:spcPct val="0"/>
              </a:spcBef>
            </a:pPr>
            <a:r>
              <a:rPr lang="en" sz="3200" b="1" i="1">
                <a:solidFill>
                  <a:srgbClr val="FCB602"/>
                </a:solidFill>
                <a:latin typeface="Rubik Bold Italics"/>
                <a:ea typeface="Rubik Bold Italics"/>
                <a:cs typeface="Rubik Bold Italics"/>
                <a:sym typeface="Rubik Bold Italics"/>
              </a:rPr>
              <a:t>Strategic alignment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157751" y="5663225"/>
            <a:ext cx="7361683" cy="3595075"/>
            <a:chOff x="0" y="0"/>
            <a:chExt cx="9815577" cy="4793434"/>
          </a:xfrm>
        </p:grpSpPr>
        <p:sp>
          <p:nvSpPr>
            <p:cNvPr id="7" name="Freeform 7"/>
            <p:cNvSpPr/>
            <p:nvPr/>
          </p:nvSpPr>
          <p:spPr>
            <a:xfrm>
              <a:off x="4942361" y="150588"/>
              <a:ext cx="4873216" cy="4642846"/>
            </a:xfrm>
            <a:custGeom>
              <a:avLst/>
              <a:gdLst/>
              <a:ahLst/>
              <a:cxnLst/>
              <a:rect l="l" t="t" r="r" b="b"/>
              <a:pathLst>
                <a:path w="4873216" h="4642846">
                  <a:moveTo>
                    <a:pt x="0" y="0"/>
                  </a:moveTo>
                  <a:lnTo>
                    <a:pt x="4873216" y="0"/>
                  </a:lnTo>
                  <a:lnTo>
                    <a:pt x="4873216" y="4642846"/>
                  </a:lnTo>
                  <a:lnTo>
                    <a:pt x="0" y="46428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5350786" y="1406936"/>
              <a:ext cx="3876345" cy="18808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60"/>
                </a:lnSpc>
                <a:spcBef>
                  <a:spcPct val="0"/>
                </a:spcBef>
              </a:pPr>
              <a:r>
                <a:rPr lang="en" sz="2000" dirty="0">
                  <a:solidFill>
                    <a:srgbClr val="0C5E60"/>
                  </a:solidFill>
                  <a:latin typeface="Rubik"/>
                  <a:ea typeface="Rubik"/>
                  <a:cs typeface="Rubik"/>
                  <a:sym typeface="Rubik"/>
                </a:rPr>
                <a:t>Donors with significant funding but whose priorities differ from those of the organization</a:t>
              </a:r>
            </a:p>
          </p:txBody>
        </p:sp>
        <p:grpSp>
          <p:nvGrpSpPr>
            <p:cNvPr id="9" name="Group 9"/>
            <p:cNvGrpSpPr/>
            <p:nvPr/>
          </p:nvGrpSpPr>
          <p:grpSpPr>
            <a:xfrm>
              <a:off x="0" y="0"/>
              <a:ext cx="4639586" cy="4639586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71196" y="0"/>
                    </a:moveTo>
                    <a:lnTo>
                      <a:pt x="741604" y="0"/>
                    </a:lnTo>
                    <a:cubicBezTo>
                      <a:pt x="780924" y="0"/>
                      <a:pt x="812800" y="31876"/>
                      <a:pt x="812800" y="71196"/>
                    </a:cubicBezTo>
                    <a:lnTo>
                      <a:pt x="812800" y="741604"/>
                    </a:lnTo>
                    <a:cubicBezTo>
                      <a:pt x="812800" y="780924"/>
                      <a:pt x="780924" y="812800"/>
                      <a:pt x="741604" y="812800"/>
                    </a:cubicBezTo>
                    <a:lnTo>
                      <a:pt x="71196" y="812800"/>
                    </a:lnTo>
                    <a:cubicBezTo>
                      <a:pt x="31876" y="812800"/>
                      <a:pt x="0" y="780924"/>
                      <a:pt x="0" y="741604"/>
                    </a:cubicBezTo>
                    <a:lnTo>
                      <a:pt x="0" y="71196"/>
                    </a:lnTo>
                    <a:cubicBezTo>
                      <a:pt x="0" y="31876"/>
                      <a:pt x="31876" y="0"/>
                      <a:pt x="71196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l="-25136" r="-25136"/>
                </a:stretch>
              </a:blipFill>
            </p:spPr>
          </p:sp>
        </p:grpSp>
        <p:sp>
          <p:nvSpPr>
            <p:cNvPr id="11" name="TextBox 11"/>
            <p:cNvSpPr txBox="1"/>
            <p:nvPr/>
          </p:nvSpPr>
          <p:spPr>
            <a:xfrm>
              <a:off x="6013199" y="654675"/>
              <a:ext cx="2912957" cy="5784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39"/>
                </a:lnSpc>
                <a:spcBef>
                  <a:spcPct val="0"/>
                </a:spcBef>
              </a:pPr>
              <a:r>
                <a:rPr lang="en" sz="2999" b="1">
                  <a:solidFill>
                    <a:srgbClr val="FCB602"/>
                  </a:solidFill>
                  <a:latin typeface="Rubik Bold"/>
                  <a:ea typeface="Rubik Bold"/>
                  <a:cs typeface="Rubik Bold"/>
                  <a:sym typeface="Rubik Bold"/>
                </a:rPr>
                <a:t>Cash cow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470621" y="3837934"/>
              <a:ext cx="3998111" cy="4103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" sz="2000" b="1" i="1" dirty="0">
                  <a:solidFill>
                    <a:srgbClr val="A13975"/>
                  </a:solidFill>
                  <a:latin typeface="Rubik Bold Italics"/>
                  <a:ea typeface="Rubik Bold Italics"/>
                  <a:cs typeface="Rubik Bold Italics"/>
                  <a:sym typeface="Rubik Bold Italics"/>
                </a:rPr>
                <a:t>Gradually phase out</a:t>
              </a:r>
            </a:p>
          </p:txBody>
        </p:sp>
      </p:grpSp>
      <p:sp>
        <p:nvSpPr>
          <p:cNvPr id="13" name="AutoShape 13"/>
          <p:cNvSpPr/>
          <p:nvPr/>
        </p:nvSpPr>
        <p:spPr>
          <a:xfrm flipV="1">
            <a:off x="935584" y="5323174"/>
            <a:ext cx="18085540" cy="0"/>
          </a:xfrm>
          <a:prstGeom prst="line">
            <a:avLst/>
          </a:prstGeom>
          <a:ln w="38100" cap="flat">
            <a:solidFill>
              <a:srgbClr val="0C5E6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4" name="Group 14"/>
          <p:cNvGrpSpPr/>
          <p:nvPr/>
        </p:nvGrpSpPr>
        <p:grpSpPr>
          <a:xfrm>
            <a:off x="1541247" y="1545765"/>
            <a:ext cx="7582002" cy="3482135"/>
            <a:chOff x="0" y="0"/>
            <a:chExt cx="10109336" cy="4642846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4639586" cy="4639586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71196" y="0"/>
                    </a:moveTo>
                    <a:lnTo>
                      <a:pt x="741604" y="0"/>
                    </a:lnTo>
                    <a:cubicBezTo>
                      <a:pt x="780924" y="0"/>
                      <a:pt x="812800" y="31876"/>
                      <a:pt x="812800" y="71196"/>
                    </a:cubicBezTo>
                    <a:lnTo>
                      <a:pt x="812800" y="741604"/>
                    </a:lnTo>
                    <a:cubicBezTo>
                      <a:pt x="812800" y="780924"/>
                      <a:pt x="780924" y="812800"/>
                      <a:pt x="741604" y="812800"/>
                    </a:cubicBezTo>
                    <a:lnTo>
                      <a:pt x="71196" y="812800"/>
                    </a:lnTo>
                    <a:cubicBezTo>
                      <a:pt x="31876" y="812800"/>
                      <a:pt x="0" y="780924"/>
                      <a:pt x="0" y="741604"/>
                    </a:cubicBezTo>
                    <a:lnTo>
                      <a:pt x="0" y="71196"/>
                    </a:lnTo>
                    <a:cubicBezTo>
                      <a:pt x="0" y="31876"/>
                      <a:pt x="31876" y="0"/>
                      <a:pt x="71196" y="0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 l="-25000" r="-25000"/>
                </a:stretch>
              </a:blipFill>
            </p:spPr>
          </p:sp>
        </p:grpSp>
        <p:sp>
          <p:nvSpPr>
            <p:cNvPr id="17" name="Freeform 17"/>
            <p:cNvSpPr/>
            <p:nvPr/>
          </p:nvSpPr>
          <p:spPr>
            <a:xfrm>
              <a:off x="5236120" y="0"/>
              <a:ext cx="4873216" cy="4642846"/>
            </a:xfrm>
            <a:custGeom>
              <a:avLst/>
              <a:gdLst/>
              <a:ahLst/>
              <a:cxnLst/>
              <a:rect l="l" t="t" r="r" b="b"/>
              <a:pathLst>
                <a:path w="4873216" h="4642846">
                  <a:moveTo>
                    <a:pt x="0" y="0"/>
                  </a:moveTo>
                  <a:lnTo>
                    <a:pt x="4873216" y="0"/>
                  </a:lnTo>
                  <a:lnTo>
                    <a:pt x="4873216" y="4642846"/>
                  </a:lnTo>
                  <a:lnTo>
                    <a:pt x="0" y="46428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6426627" y="336657"/>
              <a:ext cx="2523807" cy="54715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239"/>
                </a:lnSpc>
                <a:spcBef>
                  <a:spcPct val="0"/>
                </a:spcBef>
              </a:pPr>
              <a:r>
                <a:rPr lang="en" sz="2999" b="1">
                  <a:solidFill>
                    <a:srgbClr val="FCB602"/>
                  </a:solidFill>
                  <a:latin typeface="Rubik Bold"/>
                  <a:ea typeface="Rubik Bold"/>
                  <a:cs typeface="Rubik Bold"/>
                  <a:sym typeface="Rubik Bold"/>
                </a:rPr>
                <a:t>Outsider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5654405" y="1269598"/>
              <a:ext cx="4036645" cy="18808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60"/>
                </a:lnSpc>
                <a:spcBef>
                  <a:spcPct val="0"/>
                </a:spcBef>
              </a:pPr>
              <a:r>
                <a:rPr lang="en-US" sz="2000" dirty="0">
                  <a:solidFill>
                    <a:srgbClr val="0C5E60"/>
                  </a:solidFill>
                  <a:latin typeface="Rubik"/>
                  <a:ea typeface="Rubik"/>
                  <a:cs typeface="Rubik"/>
                  <a:sym typeface="Rubik"/>
                </a:rPr>
                <a:t>Donors with limited funding but whose priorities are strongly aligned with those of the organization.</a:t>
              </a:r>
              <a:endParaRPr lang="en" sz="2000" dirty="0">
                <a:solidFill>
                  <a:srgbClr val="0C5E60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5705059" y="3404596"/>
              <a:ext cx="3935340" cy="12311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 b="1" i="1" dirty="0">
                  <a:solidFill>
                    <a:srgbClr val="A13975"/>
                  </a:solidFill>
                  <a:latin typeface="Rubik Bold Italics"/>
                  <a:ea typeface="Rubik Bold Italics"/>
                  <a:cs typeface="Rubik Bold Italics"/>
                  <a:sym typeface="Rubik Bold Italics"/>
                </a:rPr>
                <a:t>Prioritize in the long term / keep under review</a:t>
              </a:r>
              <a:endParaRPr lang="en" sz="2000" b="1" i="1" dirty="0">
                <a:solidFill>
                  <a:srgbClr val="A13975"/>
                </a:solidFill>
                <a:latin typeface="Rubik Bold Italics"/>
                <a:ea typeface="Rubik Bold Italics"/>
                <a:cs typeface="Rubik Bold Italics"/>
                <a:sym typeface="Rubik Bold Italics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095999" y="1424122"/>
            <a:ext cx="7361683" cy="3484580"/>
            <a:chOff x="0" y="0"/>
            <a:chExt cx="9815577" cy="4646106"/>
          </a:xfrm>
        </p:grpSpPr>
        <p:sp>
          <p:nvSpPr>
            <p:cNvPr id="22" name="Freeform 22"/>
            <p:cNvSpPr/>
            <p:nvPr/>
          </p:nvSpPr>
          <p:spPr>
            <a:xfrm>
              <a:off x="4942361" y="0"/>
              <a:ext cx="4873216" cy="4642846"/>
            </a:xfrm>
            <a:custGeom>
              <a:avLst/>
              <a:gdLst/>
              <a:ahLst/>
              <a:cxnLst/>
              <a:rect l="l" t="t" r="r" b="b"/>
              <a:pathLst>
                <a:path w="4873216" h="4642846">
                  <a:moveTo>
                    <a:pt x="0" y="0"/>
                  </a:moveTo>
                  <a:lnTo>
                    <a:pt x="4873216" y="0"/>
                  </a:lnTo>
                  <a:lnTo>
                    <a:pt x="4873216" y="4642846"/>
                  </a:lnTo>
                  <a:lnTo>
                    <a:pt x="0" y="46428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6192342" y="228776"/>
              <a:ext cx="2461100" cy="54715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239"/>
                </a:lnSpc>
                <a:spcBef>
                  <a:spcPct val="0"/>
                </a:spcBef>
              </a:pPr>
              <a:r>
                <a:rPr lang="en" sz="2999" b="1" dirty="0">
                  <a:solidFill>
                    <a:srgbClr val="FCB602"/>
                  </a:solidFill>
                  <a:latin typeface="Rubik Bold"/>
                  <a:ea typeface="Rubik Bold"/>
                  <a:cs typeface="Rubik Bold"/>
                  <a:sym typeface="Rubik Bold"/>
                </a:rPr>
                <a:t>Rockstar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366481" y="962229"/>
              <a:ext cx="3942987" cy="18808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59"/>
                </a:lnSpc>
                <a:spcBef>
                  <a:spcPct val="0"/>
                </a:spcBef>
              </a:pPr>
              <a:r>
                <a:rPr lang="en" sz="1999" dirty="0">
                  <a:solidFill>
                    <a:srgbClr val="0C5E60"/>
                  </a:solidFill>
                  <a:latin typeface="Rubik"/>
                  <a:ea typeface="Rubik"/>
                  <a:cs typeface="Rubik"/>
                  <a:sym typeface="Rubik"/>
                </a:rPr>
                <a:t>Donors with significant funding and whose priorities are closely aligned with those of the organization</a:t>
              </a:r>
            </a:p>
          </p:txBody>
        </p:sp>
        <p:grpSp>
          <p:nvGrpSpPr>
            <p:cNvPr id="25" name="Group 25"/>
            <p:cNvGrpSpPr/>
            <p:nvPr/>
          </p:nvGrpSpPr>
          <p:grpSpPr>
            <a:xfrm>
              <a:off x="0" y="6520"/>
              <a:ext cx="4639586" cy="4639586"/>
              <a:chOff x="0" y="0"/>
              <a:chExt cx="812800" cy="8128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71196" y="0"/>
                    </a:moveTo>
                    <a:lnTo>
                      <a:pt x="741604" y="0"/>
                    </a:lnTo>
                    <a:cubicBezTo>
                      <a:pt x="780924" y="0"/>
                      <a:pt x="812800" y="31876"/>
                      <a:pt x="812800" y="71196"/>
                    </a:cubicBezTo>
                    <a:lnTo>
                      <a:pt x="812800" y="741604"/>
                    </a:lnTo>
                    <a:cubicBezTo>
                      <a:pt x="812800" y="780924"/>
                      <a:pt x="780924" y="812800"/>
                      <a:pt x="741604" y="812800"/>
                    </a:cubicBezTo>
                    <a:lnTo>
                      <a:pt x="71196" y="812800"/>
                    </a:lnTo>
                    <a:cubicBezTo>
                      <a:pt x="31876" y="812800"/>
                      <a:pt x="0" y="780924"/>
                      <a:pt x="0" y="741604"/>
                    </a:cubicBezTo>
                    <a:lnTo>
                      <a:pt x="0" y="71196"/>
                    </a:lnTo>
                    <a:cubicBezTo>
                      <a:pt x="0" y="31876"/>
                      <a:pt x="31876" y="0"/>
                      <a:pt x="71196" y="0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l="-25136" r="-25136"/>
                </a:stretch>
              </a:blipFill>
            </p:spPr>
          </p:sp>
        </p:grpSp>
        <p:sp>
          <p:nvSpPr>
            <p:cNvPr id="27" name="TextBox 27"/>
            <p:cNvSpPr txBox="1"/>
            <p:nvPr/>
          </p:nvSpPr>
          <p:spPr>
            <a:xfrm>
              <a:off x="5413660" y="3296716"/>
              <a:ext cx="3998110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" sz="2000" b="1" i="1" dirty="0">
                  <a:solidFill>
                    <a:srgbClr val="A13975"/>
                  </a:solidFill>
                  <a:latin typeface="Rubik Bold Italics"/>
                  <a:ea typeface="Rubik Bold Italics"/>
                  <a:cs typeface="Rubik Bold Italics"/>
                  <a:sym typeface="Rubik Bold Italics"/>
                </a:rPr>
                <a:t>Prioritize in the short/medium term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553776" y="5475574"/>
            <a:ext cx="7569473" cy="3639005"/>
            <a:chOff x="0" y="0"/>
            <a:chExt cx="10092630" cy="4852006"/>
          </a:xfrm>
        </p:grpSpPr>
        <p:sp>
          <p:nvSpPr>
            <p:cNvPr id="29" name="TextBox 29"/>
            <p:cNvSpPr txBox="1"/>
            <p:nvPr/>
          </p:nvSpPr>
          <p:spPr>
            <a:xfrm>
              <a:off x="6272886" y="451532"/>
              <a:ext cx="2766272" cy="5784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39"/>
                </a:lnSpc>
                <a:spcBef>
                  <a:spcPct val="0"/>
                </a:spcBef>
              </a:pPr>
              <a:r>
                <a:rPr lang="en" sz="2999" b="1" dirty="0">
                  <a:solidFill>
                    <a:srgbClr val="FCB602"/>
                  </a:solidFill>
                  <a:latin typeface="Rubik Bold"/>
                  <a:ea typeface="Rubik Bold"/>
                  <a:cs typeface="Rubik Bold"/>
                  <a:sym typeface="Rubik Bold"/>
                </a:rPr>
                <a:t>Dead weight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5219414" y="209160"/>
              <a:ext cx="4873216" cy="4642846"/>
            </a:xfrm>
            <a:custGeom>
              <a:avLst/>
              <a:gdLst/>
              <a:ahLst/>
              <a:cxnLst/>
              <a:rect l="l" t="t" r="r" b="b"/>
              <a:pathLst>
                <a:path w="4873216" h="4642846">
                  <a:moveTo>
                    <a:pt x="0" y="0"/>
                  </a:moveTo>
                  <a:lnTo>
                    <a:pt x="4873216" y="0"/>
                  </a:lnTo>
                  <a:lnTo>
                    <a:pt x="4873216" y="4642846"/>
                  </a:lnTo>
                  <a:lnTo>
                    <a:pt x="0" y="46428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>
              <a:off x="5640234" y="1796281"/>
              <a:ext cx="3935340" cy="14535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60"/>
                </a:lnSpc>
                <a:spcBef>
                  <a:spcPct val="0"/>
                </a:spcBef>
              </a:pPr>
              <a:r>
                <a:rPr lang="en" sz="2000" dirty="0">
                  <a:solidFill>
                    <a:srgbClr val="0C5E60"/>
                  </a:solidFill>
                  <a:latin typeface="Rubik"/>
                  <a:ea typeface="Rubik"/>
                  <a:cs typeface="Rubik"/>
                  <a:sym typeface="Rubik"/>
                </a:rPr>
                <a:t>Donors with limited funds and whose priorities differ from those of the organization</a:t>
              </a:r>
            </a:p>
          </p:txBody>
        </p:sp>
        <p:grpSp>
          <p:nvGrpSpPr>
            <p:cNvPr id="32" name="Group 32"/>
            <p:cNvGrpSpPr/>
            <p:nvPr/>
          </p:nvGrpSpPr>
          <p:grpSpPr>
            <a:xfrm>
              <a:off x="0" y="0"/>
              <a:ext cx="4639586" cy="4639586"/>
              <a:chOff x="0" y="0"/>
              <a:chExt cx="812800" cy="812800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71196" y="0"/>
                    </a:moveTo>
                    <a:lnTo>
                      <a:pt x="741604" y="0"/>
                    </a:lnTo>
                    <a:cubicBezTo>
                      <a:pt x="780924" y="0"/>
                      <a:pt x="812800" y="31876"/>
                      <a:pt x="812800" y="71196"/>
                    </a:cubicBezTo>
                    <a:lnTo>
                      <a:pt x="812800" y="741604"/>
                    </a:lnTo>
                    <a:cubicBezTo>
                      <a:pt x="812800" y="780924"/>
                      <a:pt x="780924" y="812800"/>
                      <a:pt x="741604" y="812800"/>
                    </a:cubicBezTo>
                    <a:lnTo>
                      <a:pt x="71196" y="812800"/>
                    </a:lnTo>
                    <a:cubicBezTo>
                      <a:pt x="31876" y="812800"/>
                      <a:pt x="0" y="780924"/>
                      <a:pt x="0" y="741604"/>
                    </a:cubicBezTo>
                    <a:lnTo>
                      <a:pt x="0" y="71196"/>
                    </a:lnTo>
                    <a:cubicBezTo>
                      <a:pt x="0" y="31876"/>
                      <a:pt x="31876" y="0"/>
                      <a:pt x="71196" y="0"/>
                    </a:cubicBezTo>
                    <a:close/>
                  </a:path>
                </a:pathLst>
              </a:custGeom>
              <a:blipFill>
                <a:blip r:embed="rId7"/>
                <a:stretch>
                  <a:fillRect t="-38996" b="-38996"/>
                </a:stretch>
              </a:blipFill>
            </p:spPr>
          </p:sp>
        </p:grpSp>
        <p:sp>
          <p:nvSpPr>
            <p:cNvPr id="34" name="TextBox 34"/>
            <p:cNvSpPr txBox="1"/>
            <p:nvPr/>
          </p:nvSpPr>
          <p:spPr>
            <a:xfrm>
              <a:off x="5830498" y="3916322"/>
              <a:ext cx="3554810" cy="8318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" sz="2000" b="1" i="1" dirty="0">
                  <a:solidFill>
                    <a:srgbClr val="A13975"/>
                  </a:solidFill>
                  <a:latin typeface="Rubik Bold Italics"/>
                  <a:ea typeface="Rubik Bold Italics"/>
                  <a:cs typeface="Rubik Bold Italics"/>
                  <a:sym typeface="Rubik Bold Italics"/>
                </a:rPr>
                <a:t>Give up quickly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276763" y="390850"/>
            <a:ext cx="15309318" cy="757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24"/>
              </a:lnSpc>
              <a:spcBef>
                <a:spcPct val="0"/>
              </a:spcBef>
            </a:pPr>
            <a:r>
              <a:rPr lang="en" sz="5300" b="1">
                <a:solidFill>
                  <a:srgbClr val="0C5E60"/>
                </a:solidFill>
                <a:latin typeface="Rubik Bold"/>
                <a:ea typeface="Rubik Bold"/>
                <a:cs typeface="Rubik Bold"/>
                <a:sym typeface="Rubik Bold"/>
              </a:rPr>
              <a:t>The prioritization matrix</a:t>
            </a:r>
          </a:p>
        </p:txBody>
      </p:sp>
      <p:sp>
        <p:nvSpPr>
          <p:cNvPr id="36" name="AutoShape 36"/>
          <p:cNvSpPr/>
          <p:nvPr/>
        </p:nvSpPr>
        <p:spPr>
          <a:xfrm>
            <a:off x="9609624" y="1598107"/>
            <a:ext cx="0" cy="7834178"/>
          </a:xfrm>
          <a:prstGeom prst="line">
            <a:avLst/>
          </a:prstGeom>
          <a:ln w="38100" cap="flat">
            <a:solidFill>
              <a:srgbClr val="0C5E6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72061" y="-479704"/>
            <a:ext cx="13974479" cy="10766704"/>
          </a:xfrm>
          <a:custGeom>
            <a:avLst/>
            <a:gdLst/>
            <a:ahLst/>
            <a:cxnLst/>
            <a:rect l="l" t="t" r="r" b="b"/>
            <a:pathLst>
              <a:path w="13974479" h="10766704">
                <a:moveTo>
                  <a:pt x="0" y="0"/>
                </a:moveTo>
                <a:lnTo>
                  <a:pt x="13974478" y="0"/>
                </a:lnTo>
                <a:lnTo>
                  <a:pt x="13974478" y="10766704"/>
                </a:lnTo>
                <a:lnTo>
                  <a:pt x="0" y="107667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200" r="-20200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41900" y="941093"/>
            <a:ext cx="8739021" cy="757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24"/>
              </a:lnSpc>
              <a:spcBef>
                <a:spcPct val="0"/>
              </a:spcBef>
            </a:pPr>
            <a:r>
              <a:rPr lang="en" sz="5300" b="1">
                <a:solidFill>
                  <a:srgbClr val="0D5E60"/>
                </a:solidFill>
                <a:latin typeface="Rubik Bold"/>
                <a:ea typeface="Rubik Bold"/>
                <a:cs typeface="Rubik Bold"/>
                <a:sym typeface="Rubik Bold"/>
              </a:rPr>
              <a:t>Some tips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41900" y="2945915"/>
            <a:ext cx="7588568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8" lvl="1" indent="-302259" algn="l">
              <a:lnSpc>
                <a:spcPts val="3023"/>
              </a:lnSpc>
              <a:buFont typeface="Arial"/>
              <a:buChar char="•"/>
            </a:pPr>
            <a:r>
              <a:rPr lang="en" sz="2799" dirty="0">
                <a:solidFill>
                  <a:srgbClr val="0C5E60"/>
                </a:solidFill>
                <a:latin typeface="Rubik"/>
                <a:ea typeface="Rubik"/>
                <a:cs typeface="Rubik"/>
                <a:sym typeface="Rubik"/>
              </a:rPr>
              <a:t>Reuse the elements of the donor mapping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41900" y="4599051"/>
            <a:ext cx="8390573" cy="1107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28" lvl="1" indent="-291464" algn="l">
              <a:lnSpc>
                <a:spcPts val="2915"/>
              </a:lnSpc>
              <a:buFont typeface="Arial"/>
              <a:buChar char="•"/>
            </a:pPr>
            <a:r>
              <a:rPr lang="en" sz="2699" dirty="0">
                <a:solidFill>
                  <a:srgbClr val="0C5E60"/>
                </a:solidFill>
                <a:latin typeface="Rubik"/>
                <a:ea typeface="Rubik"/>
                <a:cs typeface="Rubik"/>
                <a:sym typeface="Rubik"/>
              </a:rPr>
              <a:t>Prioritize decision-making based on verified data (beware of rumors).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1900" y="6521935"/>
            <a:ext cx="8390573" cy="1107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28" lvl="1" indent="-291464" algn="l">
              <a:lnSpc>
                <a:spcPts val="2915"/>
              </a:lnSpc>
              <a:buFont typeface="Arial"/>
              <a:buChar char="•"/>
            </a:pPr>
            <a:r>
              <a:rPr lang="en" sz="2699" dirty="0">
                <a:solidFill>
                  <a:srgbClr val="0C5E60"/>
                </a:solidFill>
                <a:latin typeface="Rubik"/>
                <a:ea typeface="Rubik"/>
                <a:cs typeface="Rubik"/>
                <a:sym typeface="Rubik"/>
              </a:rPr>
              <a:t>Making difficult decisions together. For example, classifying a donor as a "cash cow" and gradually ending the relationship.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1028700" y="9273432"/>
            <a:ext cx="16610707" cy="0"/>
          </a:xfrm>
          <a:prstGeom prst="line">
            <a:avLst/>
          </a:prstGeom>
          <a:ln w="85725" cap="flat">
            <a:solidFill>
              <a:srgbClr val="0C5E6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3" name="AutoShape 3"/>
          <p:cNvSpPr/>
          <p:nvPr/>
        </p:nvSpPr>
        <p:spPr>
          <a:xfrm flipV="1">
            <a:off x="1086645" y="1598107"/>
            <a:ext cx="64" cy="7675325"/>
          </a:xfrm>
          <a:prstGeom prst="line">
            <a:avLst/>
          </a:prstGeom>
          <a:ln w="85725" cap="flat">
            <a:solidFill>
              <a:srgbClr val="0C5E60"/>
            </a:solidFill>
            <a:prstDash val="solid"/>
            <a:headEnd type="none" w="sm" len="sm"/>
            <a:tailEnd type="arrow" w="med" len="sm"/>
          </a:ln>
        </p:spPr>
      </p:sp>
      <p:grpSp>
        <p:nvGrpSpPr>
          <p:cNvPr id="4" name="Group 4"/>
          <p:cNvGrpSpPr/>
          <p:nvPr/>
        </p:nvGrpSpPr>
        <p:grpSpPr>
          <a:xfrm>
            <a:off x="359835" y="9432285"/>
            <a:ext cx="1453747" cy="633497"/>
            <a:chOff x="0" y="0"/>
            <a:chExt cx="2052460" cy="89439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52447" cy="894461"/>
            </a:xfrm>
            <a:custGeom>
              <a:avLst/>
              <a:gdLst/>
              <a:ahLst/>
              <a:cxnLst/>
              <a:rect l="l" t="t" r="r" b="b"/>
              <a:pathLst>
                <a:path w="2052447" h="894461">
                  <a:moveTo>
                    <a:pt x="0" y="0"/>
                  </a:moveTo>
                  <a:lnTo>
                    <a:pt x="2052447" y="0"/>
                  </a:lnTo>
                  <a:lnTo>
                    <a:pt x="2052447" y="894461"/>
                  </a:lnTo>
                  <a:lnTo>
                    <a:pt x="0" y="8944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0911" b="-10911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7421898" y="9607439"/>
            <a:ext cx="3664268" cy="458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6"/>
              </a:lnSpc>
              <a:spcBef>
                <a:spcPct val="0"/>
              </a:spcBef>
            </a:pPr>
            <a:r>
              <a:rPr lang="en" sz="3200" b="1" i="1">
                <a:solidFill>
                  <a:srgbClr val="FCB602"/>
                </a:solidFill>
                <a:latin typeface="Rubik Bold Italics"/>
                <a:ea typeface="Rubik Bold Italics"/>
                <a:cs typeface="Rubik Bold Italics"/>
                <a:sym typeface="Rubik Bold Italics"/>
              </a:rPr>
              <a:t>Funds available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-2244070" y="5781152"/>
            <a:ext cx="5723303" cy="458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6"/>
              </a:lnSpc>
              <a:spcBef>
                <a:spcPct val="0"/>
              </a:spcBef>
            </a:pPr>
            <a:r>
              <a:rPr lang="en" sz="3200" b="1" i="1">
                <a:solidFill>
                  <a:srgbClr val="FCB602"/>
                </a:solidFill>
                <a:latin typeface="Rubik Bold Italics"/>
                <a:ea typeface="Rubik Bold Italics"/>
                <a:cs typeface="Rubik Bold Italics"/>
                <a:sym typeface="Rubik Bold Italics"/>
              </a:rPr>
              <a:t>Strategic alignment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150438" y="2082776"/>
            <a:ext cx="1870186" cy="426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39"/>
              </a:lnSpc>
              <a:spcBef>
                <a:spcPct val="0"/>
              </a:spcBef>
            </a:pPr>
            <a:r>
              <a:rPr lang="en" sz="2999" b="1" dirty="0">
                <a:solidFill>
                  <a:srgbClr val="FCB602"/>
                </a:solidFill>
                <a:latin typeface="Rubik Bold"/>
                <a:ea typeface="Rubik Bold"/>
                <a:cs typeface="Rubik Bold"/>
                <a:sym typeface="Rubik Bold"/>
              </a:rPr>
              <a:t>Outsider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946048" y="6038899"/>
            <a:ext cx="2074704" cy="426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9"/>
              </a:lnSpc>
              <a:spcBef>
                <a:spcPct val="0"/>
              </a:spcBef>
            </a:pPr>
            <a:r>
              <a:rPr lang="en" sz="2999" b="1">
                <a:solidFill>
                  <a:srgbClr val="FCB602"/>
                </a:solidFill>
                <a:latin typeface="Rubik Bold"/>
                <a:ea typeface="Rubik Bold"/>
                <a:cs typeface="Rubik Bold"/>
                <a:sym typeface="Rubik Bold"/>
              </a:rPr>
              <a:t>Dead weight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185056" y="2082776"/>
            <a:ext cx="1978743" cy="426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39"/>
              </a:lnSpc>
              <a:spcBef>
                <a:spcPct val="0"/>
              </a:spcBef>
            </a:pPr>
            <a:r>
              <a:rPr lang="en" sz="2999" b="1" dirty="0">
                <a:solidFill>
                  <a:srgbClr val="FCB602"/>
                </a:solidFill>
                <a:latin typeface="Rubik Bold"/>
                <a:ea typeface="Rubik Bold"/>
                <a:cs typeface="Rubik Bold"/>
                <a:sym typeface="Rubik Bold"/>
              </a:rPr>
              <a:t>Rockstar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736587" y="6038899"/>
            <a:ext cx="2184718" cy="426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9"/>
              </a:lnSpc>
              <a:spcBef>
                <a:spcPct val="0"/>
              </a:spcBef>
            </a:pPr>
            <a:r>
              <a:rPr lang="en" sz="2999" b="1">
                <a:solidFill>
                  <a:srgbClr val="FBB603"/>
                </a:solidFill>
                <a:latin typeface="Rubik Bold"/>
                <a:ea typeface="Rubik Bold"/>
                <a:cs typeface="Rubik Bold"/>
                <a:sym typeface="Rubik Bold"/>
              </a:rPr>
              <a:t>Cash cow</a:t>
            </a:r>
          </a:p>
        </p:txBody>
      </p:sp>
      <p:sp>
        <p:nvSpPr>
          <p:cNvPr id="12" name="AutoShape 12"/>
          <p:cNvSpPr/>
          <p:nvPr/>
        </p:nvSpPr>
        <p:spPr>
          <a:xfrm>
            <a:off x="9602904" y="2054201"/>
            <a:ext cx="0" cy="7219231"/>
          </a:xfrm>
          <a:prstGeom prst="line">
            <a:avLst/>
          </a:prstGeom>
          <a:ln w="38100" cap="flat">
            <a:solidFill>
              <a:srgbClr val="0C5E6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TextBox 13"/>
          <p:cNvSpPr txBox="1"/>
          <p:nvPr/>
        </p:nvSpPr>
        <p:spPr>
          <a:xfrm>
            <a:off x="1813582" y="257108"/>
            <a:ext cx="15309318" cy="757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24"/>
              </a:lnSpc>
              <a:spcBef>
                <a:spcPct val="0"/>
              </a:spcBef>
            </a:pPr>
            <a:r>
              <a:rPr lang="en" sz="5300" b="1">
                <a:solidFill>
                  <a:srgbClr val="0C5E60"/>
                </a:solidFill>
                <a:latin typeface="Rubik Bold"/>
                <a:ea typeface="Rubik Bold"/>
                <a:cs typeface="Rubik Bold"/>
                <a:sym typeface="Rubik Bold"/>
              </a:rPr>
              <a:t>Up to you!</a:t>
            </a:r>
          </a:p>
        </p:txBody>
      </p:sp>
      <p:sp>
        <p:nvSpPr>
          <p:cNvPr id="14" name="AutoShape 14"/>
          <p:cNvSpPr/>
          <p:nvPr/>
        </p:nvSpPr>
        <p:spPr>
          <a:xfrm flipV="1">
            <a:off x="1086709" y="5505296"/>
            <a:ext cx="18085540" cy="0"/>
          </a:xfrm>
          <a:prstGeom prst="line">
            <a:avLst/>
          </a:prstGeom>
          <a:ln w="38100" cap="flat">
            <a:solidFill>
              <a:srgbClr val="0C5E6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192</Words>
  <Application>Microsoft Office PowerPoint</Application>
  <PresentationFormat>Personnalisé</PresentationFormat>
  <Paragraphs>42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3" baseType="lpstr">
      <vt:lpstr>Rubik Bold Italics</vt:lpstr>
      <vt:lpstr>Arial</vt:lpstr>
      <vt:lpstr>Rubik Bold</vt:lpstr>
      <vt:lpstr>Rubik Italics</vt:lpstr>
      <vt:lpstr>Rubik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Atelier_matrice de priorisation</dc:title>
  <cp:lastModifiedBy>Elise  VIDAL</cp:lastModifiedBy>
  <cp:revision>2</cp:revision>
  <dcterms:created xsi:type="dcterms:W3CDTF">2006-08-16T00:00:00Z</dcterms:created>
  <dcterms:modified xsi:type="dcterms:W3CDTF">2026-09-09T13:11:22Z</dcterms:modified>
  <dc:identifier>DAHJVz5KOcs</dc:identifier>
</cp:coreProperties>
</file>