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Rubik Bold" charset="1" panose="00000800000000000000"/>
      <p:regular r:id="rId12"/>
    </p:embeddedFont>
    <p:embeddedFont>
      <p:font typeface="Rubik Bold Italics" charset="1" panose="00000800000000000000"/>
      <p:regular r:id="rId13"/>
    </p:embeddedFont>
    <p:embeddedFont>
      <p:font typeface="Rubik Italics" charset="1" panose="00000000000000000000"/>
      <p:regular r:id="rId14"/>
    </p:embeddedFont>
    <p:embeddedFont>
      <p:font typeface="Rubik" charset="1" panose="0000000000000000000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jpeg" Type="http://schemas.openxmlformats.org/officeDocument/2006/relationships/image"/><Relationship Id="rId5" Target="../media/image9.jpeg" Type="http://schemas.openxmlformats.org/officeDocument/2006/relationships/image"/><Relationship Id="rId6" Target="../media/image10.jpeg" Type="http://schemas.openxmlformats.org/officeDocument/2006/relationships/image"/><Relationship Id="rId7" Target="../media/image11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7109212"/>
            <a:ext cx="18288000" cy="3177788"/>
            <a:chOff x="0" y="0"/>
            <a:chExt cx="24384000" cy="42370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4237101"/>
            </a:xfrm>
            <a:custGeom>
              <a:avLst/>
              <a:gdLst/>
              <a:ahLst/>
              <a:cxnLst/>
              <a:rect r="r" b="b" t="t" l="l"/>
              <a:pathLst>
                <a:path h="42371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4237101"/>
                  </a:lnTo>
                  <a:lnTo>
                    <a:pt x="0" y="4237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1900" t="-7736" r="-10722" b="-22275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8078638" y="1061704"/>
            <a:ext cx="9221734" cy="8246545"/>
            <a:chOff x="0" y="0"/>
            <a:chExt cx="12295645" cy="1099539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95632" cy="10995406"/>
            </a:xfrm>
            <a:custGeom>
              <a:avLst/>
              <a:gdLst/>
              <a:ahLst/>
              <a:cxnLst/>
              <a:rect r="r" b="b" t="t" l="l"/>
              <a:pathLst>
                <a:path h="10995406" w="12295632">
                  <a:moveTo>
                    <a:pt x="0" y="0"/>
                  </a:moveTo>
                  <a:lnTo>
                    <a:pt x="12295632" y="0"/>
                  </a:lnTo>
                  <a:lnTo>
                    <a:pt x="12295632" y="10995406"/>
                  </a:lnTo>
                  <a:lnTo>
                    <a:pt x="0" y="109954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829" r="0" b="-829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744668" y="382218"/>
            <a:ext cx="7226894" cy="4371033"/>
            <a:chOff x="0" y="0"/>
            <a:chExt cx="9635858" cy="582804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9635864" cy="5828045"/>
            </a:xfrm>
            <a:custGeom>
              <a:avLst/>
              <a:gdLst/>
              <a:ahLst/>
              <a:cxnLst/>
              <a:rect r="r" b="b" t="t" l="l"/>
              <a:pathLst>
                <a:path h="5828045" w="9635864">
                  <a:moveTo>
                    <a:pt x="0" y="0"/>
                  </a:moveTo>
                  <a:lnTo>
                    <a:pt x="9635864" y="0"/>
                  </a:lnTo>
                  <a:lnTo>
                    <a:pt x="9635864" y="5828045"/>
                  </a:lnTo>
                  <a:lnTo>
                    <a:pt x="0" y="5828045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27601" t="0" r="-27601" b="0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76200"/>
              <a:ext cx="9635858" cy="575184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8640"/>
                </a:lnSpc>
              </a:pPr>
              <a:r>
                <a:rPr lang="en-US" sz="8000" b="true">
                  <a:solidFill>
                    <a:srgbClr val="0C5E60"/>
                  </a:solidFill>
                  <a:latin typeface="Rubik Bold"/>
                  <a:ea typeface="Rubik Bold"/>
                  <a:cs typeface="Rubik Bold"/>
                  <a:sym typeface="Rubik Bold"/>
                </a:rPr>
                <a:t>Atelier</a:t>
              </a:r>
            </a:p>
            <a:p>
              <a:pPr algn="ctr">
                <a:lnSpc>
                  <a:spcPts val="5724"/>
                </a:lnSpc>
              </a:pPr>
            </a:p>
            <a:p>
              <a:pPr algn="ctr">
                <a:lnSpc>
                  <a:spcPts val="5724"/>
                </a:lnSpc>
              </a:pPr>
              <a:r>
                <a:rPr lang="en-US" sz="5300" b="true">
                  <a:solidFill>
                    <a:srgbClr val="0C5E60"/>
                  </a:solidFill>
                  <a:latin typeface="Rubik Bold"/>
                  <a:ea typeface="Rubik Bold"/>
                  <a:cs typeface="Rubik Bold"/>
                  <a:sym typeface="Rubik Bold"/>
                </a:rPr>
                <a:t>La matrice de priorisation des bailleurs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401768" y="5273813"/>
            <a:ext cx="7226894" cy="1453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b="true" sz="3499" i="true">
                <a:solidFill>
                  <a:srgbClr val="FCB602"/>
                </a:solidFill>
                <a:latin typeface="Rubik Bold Italics"/>
                <a:ea typeface="Rubik Bold Italics"/>
                <a:cs typeface="Rubik Bold Italics"/>
                <a:sym typeface="Rubik Bold Italics"/>
              </a:rPr>
              <a:t>Cible</a:t>
            </a:r>
            <a:r>
              <a:rPr lang="en-US" b="true" sz="3499" i="true">
                <a:solidFill>
                  <a:srgbClr val="FCB602"/>
                </a:solidFill>
                <a:latin typeface="Rubik Bold Italics"/>
                <a:ea typeface="Rubik Bold Italics"/>
                <a:cs typeface="Rubik Bold Italics"/>
                <a:sym typeface="Rubik Bold Italics"/>
              </a:rPr>
              <a:t>r juste : la clé pour maximiser vos chances de succès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778349" y="0"/>
            <a:ext cx="5509651" cy="10287000"/>
            <a:chOff x="0" y="0"/>
            <a:chExt cx="7346201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346188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7346188">
                  <a:moveTo>
                    <a:pt x="0" y="0"/>
                  </a:moveTo>
                  <a:lnTo>
                    <a:pt x="7346188" y="0"/>
                  </a:lnTo>
                  <a:lnTo>
                    <a:pt x="7346188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" t="-6662" r="-26255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040090" y="774383"/>
            <a:ext cx="2675890" cy="704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99"/>
              </a:lnSpc>
              <a:spcBef>
                <a:spcPct val="0"/>
              </a:spcBef>
            </a:pPr>
            <a:r>
              <a:rPr lang="en-US" b="true" sz="4999">
                <a:solidFill>
                  <a:srgbClr val="0C5E60"/>
                </a:solidFill>
                <a:latin typeface="Rubik Bold"/>
                <a:ea typeface="Rubik Bold"/>
                <a:cs typeface="Rubik Bold"/>
                <a:sym typeface="Rubik Bold"/>
              </a:rPr>
              <a:t>AGENDA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397284" y="6524625"/>
            <a:ext cx="4588034" cy="575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19"/>
              </a:lnSpc>
              <a:spcBef>
                <a:spcPct val="0"/>
              </a:spcBef>
            </a:pPr>
            <a:r>
              <a:rPr lang="en-US" b="true" sz="3999">
                <a:solidFill>
                  <a:srgbClr val="FCB602"/>
                </a:solidFill>
                <a:latin typeface="Rubik Bold"/>
                <a:ea typeface="Rubik Bold"/>
                <a:cs typeface="Rubik Bold"/>
                <a:sym typeface="Rubik Bold"/>
              </a:rPr>
              <a:t>Quelques conseils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397284" y="2768526"/>
            <a:ext cx="8809037" cy="575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19"/>
              </a:lnSpc>
              <a:spcBef>
                <a:spcPct val="0"/>
              </a:spcBef>
            </a:pPr>
            <a:r>
              <a:rPr lang="en-US" b="true" sz="3999">
                <a:solidFill>
                  <a:srgbClr val="FCB602"/>
                </a:solidFill>
                <a:latin typeface="Rubik Bold"/>
                <a:ea typeface="Rubik Bold"/>
                <a:cs typeface="Rubik Bold"/>
                <a:sym typeface="Rubik Bold"/>
              </a:rPr>
              <a:t>Les critères clefs de la priorisation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397284" y="4568191"/>
            <a:ext cx="6746716" cy="575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19"/>
              </a:lnSpc>
              <a:spcBef>
                <a:spcPct val="0"/>
              </a:spcBef>
            </a:pPr>
            <a:r>
              <a:rPr lang="en-US" b="true" sz="3999">
                <a:solidFill>
                  <a:srgbClr val="FCB602"/>
                </a:solidFill>
                <a:latin typeface="Rubik Bold"/>
                <a:ea typeface="Rubik Bold"/>
                <a:cs typeface="Rubik Bold"/>
                <a:sym typeface="Rubik Bold"/>
              </a:rPr>
              <a:t>Présentation de la matrice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397284" y="8328659"/>
            <a:ext cx="6296501" cy="575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19"/>
              </a:lnSpc>
              <a:spcBef>
                <a:spcPct val="0"/>
              </a:spcBef>
            </a:pPr>
            <a:r>
              <a:rPr lang="en-US" b="true" sz="3999">
                <a:solidFill>
                  <a:srgbClr val="FCB602"/>
                </a:solidFill>
                <a:latin typeface="Rubik Bold"/>
                <a:ea typeface="Rubik Bold"/>
                <a:cs typeface="Rubik Bold"/>
                <a:sym typeface="Rubik Bold"/>
              </a:rPr>
              <a:t>A vous de jouer! Exercice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373757" y="2579884"/>
            <a:ext cx="392726" cy="6838484"/>
            <a:chOff x="0" y="0"/>
            <a:chExt cx="523635" cy="9117978"/>
          </a:xfrm>
        </p:grpSpPr>
        <p:grpSp>
          <p:nvGrpSpPr>
            <p:cNvPr name="Group 10" id="10"/>
            <p:cNvGrpSpPr/>
            <p:nvPr/>
          </p:nvGrpSpPr>
          <p:grpSpPr>
            <a:xfrm rot="5400000">
              <a:off x="-4083748" y="4297172"/>
              <a:ext cx="8691131" cy="523635"/>
              <a:chOff x="0" y="0"/>
              <a:chExt cx="1735376" cy="104555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735376" cy="104555"/>
              </a:xfrm>
              <a:custGeom>
                <a:avLst/>
                <a:gdLst/>
                <a:ahLst/>
                <a:cxnLst/>
                <a:rect r="r" b="b" t="t" l="l"/>
                <a:pathLst>
                  <a:path h="104555" w="1735376">
                    <a:moveTo>
                      <a:pt x="1735376" y="0"/>
                    </a:moveTo>
                    <a:lnTo>
                      <a:pt x="1735376" y="78427"/>
                    </a:lnTo>
                    <a:cubicBezTo>
                      <a:pt x="1590760" y="78427"/>
                      <a:pt x="1590760" y="104555"/>
                      <a:pt x="1446147" y="104555"/>
                    </a:cubicBezTo>
                    <a:cubicBezTo>
                      <a:pt x="1301485" y="104555"/>
                      <a:pt x="1301485" y="78427"/>
                      <a:pt x="1156873" y="78427"/>
                    </a:cubicBezTo>
                    <a:cubicBezTo>
                      <a:pt x="1012257" y="78427"/>
                      <a:pt x="1012257" y="104555"/>
                      <a:pt x="867641" y="104555"/>
                    </a:cubicBezTo>
                    <a:cubicBezTo>
                      <a:pt x="723029" y="104555"/>
                      <a:pt x="723029" y="78427"/>
                      <a:pt x="578413" y="78427"/>
                    </a:cubicBezTo>
                    <a:cubicBezTo>
                      <a:pt x="433797" y="78427"/>
                      <a:pt x="433797" y="104555"/>
                      <a:pt x="289229" y="104555"/>
                    </a:cubicBezTo>
                    <a:cubicBezTo>
                      <a:pt x="144615" y="104555"/>
                      <a:pt x="144615" y="78427"/>
                      <a:pt x="0" y="78427"/>
                    </a:cubicBezTo>
                    <a:lnTo>
                      <a:pt x="0" y="0"/>
                    </a:lnTo>
                    <a:cubicBezTo>
                      <a:pt x="144615" y="0"/>
                      <a:pt x="144615" y="26129"/>
                      <a:pt x="289229" y="26129"/>
                    </a:cubicBezTo>
                    <a:cubicBezTo>
                      <a:pt x="433797" y="26129"/>
                      <a:pt x="433797" y="0"/>
                      <a:pt x="578413" y="0"/>
                    </a:cubicBezTo>
                    <a:cubicBezTo>
                      <a:pt x="723029" y="0"/>
                      <a:pt x="723029" y="26129"/>
                      <a:pt x="867641" y="26129"/>
                    </a:cubicBezTo>
                    <a:cubicBezTo>
                      <a:pt x="1012257" y="26129"/>
                      <a:pt x="1012257" y="0"/>
                      <a:pt x="1156873" y="0"/>
                    </a:cubicBezTo>
                    <a:cubicBezTo>
                      <a:pt x="1301485" y="0"/>
                      <a:pt x="1301485" y="26129"/>
                      <a:pt x="1446147" y="26129"/>
                    </a:cubicBezTo>
                    <a:cubicBezTo>
                      <a:pt x="1590760" y="26129"/>
                      <a:pt x="1590760" y="0"/>
                      <a:pt x="1735376" y="0"/>
                    </a:cubicBezTo>
                    <a:close/>
                  </a:path>
                </a:pathLst>
              </a:custGeom>
              <a:solidFill>
                <a:srgbClr val="0D5E60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8831"/>
                <a:ext cx="1735376" cy="6784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00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96788" y="0"/>
              <a:ext cx="426847" cy="426847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D5E60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00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96788" y="8691131"/>
              <a:ext cx="426847" cy="426847"/>
              <a:chOff x="0" y="0"/>
              <a:chExt cx="812800" cy="812800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D5E60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00"/>
                  </a:lnSpc>
                </a:pPr>
              </a:p>
            </p:txBody>
          </p:sp>
        </p:grpSp>
      </p:grpSp>
    </p:spTree>
  </p:cSld>
  <p:clrMapOvr>
    <a:masterClrMapping/>
  </p:clrMapOvr>
  <p:transition spd="fast">
    <p:wipe dir="l"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77761" y="9258300"/>
            <a:ext cx="1539345" cy="670798"/>
            <a:chOff x="0" y="0"/>
            <a:chExt cx="2052460" cy="89439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052447" cy="894461"/>
            </a:xfrm>
            <a:custGeom>
              <a:avLst/>
              <a:gdLst/>
              <a:ahLst/>
              <a:cxnLst/>
              <a:rect r="r" b="b" t="t" l="l"/>
              <a:pathLst>
                <a:path h="894461" w="2052447">
                  <a:moveTo>
                    <a:pt x="0" y="0"/>
                  </a:moveTo>
                  <a:lnTo>
                    <a:pt x="2052447" y="0"/>
                  </a:lnTo>
                  <a:lnTo>
                    <a:pt x="2052447" y="894461"/>
                  </a:lnTo>
                  <a:lnTo>
                    <a:pt x="0" y="8944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0911" r="0" b="-10911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385972" y="685783"/>
            <a:ext cx="15309318" cy="7570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24"/>
              </a:lnSpc>
              <a:spcBef>
                <a:spcPct val="0"/>
              </a:spcBef>
            </a:pPr>
            <a:r>
              <a:rPr lang="en-US" b="true" sz="5300">
                <a:solidFill>
                  <a:srgbClr val="0C5E60"/>
                </a:solidFill>
                <a:latin typeface="Rubik Bold"/>
                <a:ea typeface="Rubik Bold"/>
                <a:cs typeface="Rubik Bold"/>
                <a:sym typeface="Rubik Bold"/>
              </a:rPr>
              <a:t>Les critères clefs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2874893" y="2387255"/>
            <a:ext cx="6671641" cy="6671641"/>
            <a:chOff x="0" y="0"/>
            <a:chExt cx="8895522" cy="8895522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8895522" cy="8895522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CB602">
                  <a:alpha val="38824"/>
                </a:srgbClr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9" id="9"/>
            <p:cNvSpPr txBox="true"/>
            <p:nvPr/>
          </p:nvSpPr>
          <p:spPr>
            <a:xfrm rot="0">
              <a:off x="1612624" y="2174487"/>
              <a:ext cx="5908813" cy="1500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320"/>
                </a:lnSpc>
                <a:spcBef>
                  <a:spcPct val="0"/>
                </a:spcBef>
              </a:pPr>
              <a:r>
                <a:rPr lang="en-US" b="true" sz="4000">
                  <a:solidFill>
                    <a:srgbClr val="A13975"/>
                  </a:solidFill>
                  <a:latin typeface="Rubik Bold"/>
                  <a:ea typeface="Rubik Bold"/>
                  <a:cs typeface="Rubik Bold"/>
                  <a:sym typeface="Rubik Bold"/>
                </a:rPr>
                <a:t>Alignement stratégique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803965" y="4595606"/>
              <a:ext cx="7923696" cy="12597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734077" indent="-367039" lvl="1">
                <a:lnSpc>
                  <a:spcPts val="3672"/>
                </a:lnSpc>
                <a:buFont typeface="Arial"/>
                <a:buChar char="•"/>
              </a:pPr>
              <a:r>
                <a:rPr lang="en-US" sz="3400" i="true">
                  <a:solidFill>
                    <a:srgbClr val="0C5E60"/>
                  </a:solidFill>
                  <a:latin typeface="Rubik Italics"/>
                  <a:ea typeface="Rubik Italics"/>
                  <a:cs typeface="Rubik Italics"/>
                  <a:sym typeface="Rubik Italics"/>
                </a:rPr>
                <a:t>Secteurs</a:t>
              </a:r>
            </a:p>
            <a:p>
              <a:pPr algn="l" marL="734077" indent="-367039" lvl="1">
                <a:lnSpc>
                  <a:spcPts val="3672"/>
                </a:lnSpc>
                <a:buFont typeface="Arial"/>
                <a:buChar char="•"/>
              </a:pPr>
              <a:r>
                <a:rPr lang="en-US" sz="3400" i="true">
                  <a:solidFill>
                    <a:srgbClr val="0C5E60"/>
                  </a:solidFill>
                  <a:latin typeface="Rubik Italics"/>
                  <a:ea typeface="Rubik Italics"/>
                  <a:cs typeface="Rubik Italics"/>
                  <a:sym typeface="Rubik Italics"/>
                </a:rPr>
                <a:t>Zones géographiques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875643" y="2166731"/>
            <a:ext cx="7091569" cy="7091569"/>
            <a:chOff x="0" y="0"/>
            <a:chExt cx="9455426" cy="9455426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9455426" cy="9455426"/>
              <a:chOff x="0" y="0"/>
              <a:chExt cx="812800" cy="8128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CB602">
                  <a:alpha val="38824"/>
                </a:srgbClr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5" id="15"/>
            <p:cNvSpPr txBox="true"/>
            <p:nvPr/>
          </p:nvSpPr>
          <p:spPr>
            <a:xfrm rot="0">
              <a:off x="1846469" y="2468520"/>
              <a:ext cx="5495787" cy="1500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320"/>
                </a:lnSpc>
                <a:spcBef>
                  <a:spcPct val="0"/>
                </a:spcBef>
              </a:pPr>
              <a:r>
                <a:rPr lang="en-US" b="true" sz="4000">
                  <a:solidFill>
                    <a:srgbClr val="A13975"/>
                  </a:solidFill>
                  <a:latin typeface="Rubik Bold"/>
                  <a:ea typeface="Rubik Bold"/>
                  <a:cs typeface="Rubik Bold"/>
                  <a:sym typeface="Rubik Bold"/>
                </a:rPr>
                <a:t>Fonds disponibles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1118980" y="4889638"/>
              <a:ext cx="7923696" cy="12597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734077" indent="-367039" lvl="1">
                <a:lnSpc>
                  <a:spcPts val="3672"/>
                </a:lnSpc>
                <a:buFont typeface="Arial"/>
                <a:buChar char="•"/>
              </a:pPr>
              <a:r>
                <a:rPr lang="en-US" sz="3400" i="true">
                  <a:solidFill>
                    <a:srgbClr val="0C5E60"/>
                  </a:solidFill>
                  <a:latin typeface="Rubik Italics"/>
                  <a:ea typeface="Rubik Italics"/>
                  <a:cs typeface="Rubik Italics"/>
                  <a:sym typeface="Rubik Italics"/>
                </a:rPr>
                <a:t>Montant des subventions </a:t>
              </a:r>
            </a:p>
            <a:p>
              <a:pPr algn="l" marL="734077" indent="-367039" lvl="1">
                <a:lnSpc>
                  <a:spcPts val="3672"/>
                </a:lnSpc>
                <a:buFont typeface="Arial"/>
                <a:buChar char="•"/>
              </a:pPr>
              <a:r>
                <a:rPr lang="en-US" sz="3400" i="true">
                  <a:solidFill>
                    <a:srgbClr val="0C5E60"/>
                  </a:solidFill>
                  <a:latin typeface="Rubik Italics"/>
                  <a:ea typeface="Rubik Italics"/>
                  <a:cs typeface="Rubik Italics"/>
                  <a:sym typeface="Rubik Italics"/>
                </a:rPr>
                <a:t>Co-financement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935584" y="9432067"/>
            <a:ext cx="16610707" cy="0"/>
          </a:xfrm>
          <a:prstGeom prst="line">
            <a:avLst/>
          </a:prstGeom>
          <a:ln cap="flat" w="85725">
            <a:solidFill>
              <a:srgbClr val="0C5E6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3" id="3"/>
          <p:cNvSpPr/>
          <p:nvPr/>
        </p:nvSpPr>
        <p:spPr>
          <a:xfrm flipH="true" flipV="true">
            <a:off x="942976" y="955239"/>
            <a:ext cx="42863" cy="8433965"/>
          </a:xfrm>
          <a:prstGeom prst="line">
            <a:avLst/>
          </a:prstGeom>
          <a:ln cap="flat" w="85725">
            <a:solidFill>
              <a:srgbClr val="0C5E6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TextBox 4" id="4"/>
          <p:cNvSpPr txBox="true"/>
          <p:nvPr/>
        </p:nvSpPr>
        <p:spPr>
          <a:xfrm rot="0">
            <a:off x="7561092" y="9636854"/>
            <a:ext cx="3664268" cy="4583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b="true" sz="3200" i="true">
                <a:solidFill>
                  <a:srgbClr val="FCB602"/>
                </a:solidFill>
                <a:latin typeface="Rubik Bold Italics"/>
                <a:ea typeface="Rubik Bold Italics"/>
                <a:cs typeface="Rubik Bold Italics"/>
                <a:sym typeface="Rubik Bold Italics"/>
              </a:rPr>
              <a:t>Fonds disponibles</a:t>
            </a:r>
          </a:p>
        </p:txBody>
      </p:sp>
      <p:sp>
        <p:nvSpPr>
          <p:cNvPr name="TextBox 5" id="5"/>
          <p:cNvSpPr txBox="true"/>
          <p:nvPr/>
        </p:nvSpPr>
        <p:spPr>
          <a:xfrm rot="-5400000">
            <a:off x="-2371684" y="4914328"/>
            <a:ext cx="5723303" cy="4583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b="true" sz="3200" i="true">
                <a:solidFill>
                  <a:srgbClr val="FCB602"/>
                </a:solidFill>
                <a:latin typeface="Rubik Bold Italics"/>
                <a:ea typeface="Rubik Bold Italics"/>
                <a:cs typeface="Rubik Bold Italics"/>
                <a:sym typeface="Rubik Bold Italics"/>
              </a:rPr>
              <a:t>Alignement stratégique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157751" y="5663225"/>
            <a:ext cx="7361683" cy="3595075"/>
            <a:chOff x="0" y="0"/>
            <a:chExt cx="9815577" cy="479343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4942361" y="150588"/>
              <a:ext cx="4873216" cy="4642846"/>
            </a:xfrm>
            <a:custGeom>
              <a:avLst/>
              <a:gdLst/>
              <a:ahLst/>
              <a:cxnLst/>
              <a:rect r="r" b="b" t="t" l="l"/>
              <a:pathLst>
                <a:path h="4642846" w="4873216">
                  <a:moveTo>
                    <a:pt x="0" y="0"/>
                  </a:moveTo>
                  <a:lnTo>
                    <a:pt x="4873216" y="0"/>
                  </a:lnTo>
                  <a:lnTo>
                    <a:pt x="4873216" y="4642846"/>
                  </a:lnTo>
                  <a:lnTo>
                    <a:pt x="0" y="4642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 rot="0">
              <a:off x="5350786" y="1406936"/>
              <a:ext cx="3876345" cy="18091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16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C5E60"/>
                  </a:solidFill>
                  <a:latin typeface="Rubik"/>
                  <a:ea typeface="Rubik"/>
                  <a:cs typeface="Rubik"/>
                  <a:sym typeface="Rubik"/>
                </a:rPr>
                <a:t>Baill</a:t>
              </a:r>
              <a:r>
                <a:rPr lang="en-US" sz="2000">
                  <a:solidFill>
                    <a:srgbClr val="0C5E60"/>
                  </a:solidFill>
                  <a:latin typeface="Rubik"/>
                  <a:ea typeface="Rubik"/>
                  <a:cs typeface="Rubik"/>
                  <a:sym typeface="Rubik"/>
                </a:rPr>
                <a:t>eurs avec un volume financier important mais dont les priorités différentes de celles de l’organisation</a:t>
              </a:r>
            </a:p>
          </p:txBody>
        </p:sp>
        <p:grpSp>
          <p:nvGrpSpPr>
            <p:cNvPr name="Group 9" id="9"/>
            <p:cNvGrpSpPr/>
            <p:nvPr/>
          </p:nvGrpSpPr>
          <p:grpSpPr>
            <a:xfrm rot="0">
              <a:off x="0" y="0"/>
              <a:ext cx="4639586" cy="4639586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71196" y="0"/>
                    </a:moveTo>
                    <a:lnTo>
                      <a:pt x="741604" y="0"/>
                    </a:lnTo>
                    <a:cubicBezTo>
                      <a:pt x="780924" y="0"/>
                      <a:pt x="812800" y="31876"/>
                      <a:pt x="812800" y="71196"/>
                    </a:cubicBezTo>
                    <a:lnTo>
                      <a:pt x="812800" y="741604"/>
                    </a:lnTo>
                    <a:cubicBezTo>
                      <a:pt x="812800" y="780924"/>
                      <a:pt x="780924" y="812800"/>
                      <a:pt x="741604" y="812800"/>
                    </a:cubicBezTo>
                    <a:lnTo>
                      <a:pt x="71196" y="812800"/>
                    </a:lnTo>
                    <a:cubicBezTo>
                      <a:pt x="31876" y="812800"/>
                      <a:pt x="0" y="780924"/>
                      <a:pt x="0" y="741604"/>
                    </a:cubicBezTo>
                    <a:lnTo>
                      <a:pt x="0" y="71196"/>
                    </a:lnTo>
                    <a:cubicBezTo>
                      <a:pt x="0" y="31876"/>
                      <a:pt x="31876" y="0"/>
                      <a:pt x="71196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25136" t="0" r="-25136" b="0"/>
                </a:stretch>
              </a:blipFill>
            </p:spPr>
          </p:sp>
        </p:grpSp>
        <p:sp>
          <p:nvSpPr>
            <p:cNvPr name="TextBox 11" id="11"/>
            <p:cNvSpPr txBox="true"/>
            <p:nvPr/>
          </p:nvSpPr>
          <p:spPr>
            <a:xfrm rot="0">
              <a:off x="6013199" y="654675"/>
              <a:ext cx="2912957" cy="5784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39"/>
                </a:lnSpc>
                <a:spcBef>
                  <a:spcPct val="0"/>
                </a:spcBef>
              </a:pPr>
              <a:r>
                <a:rPr lang="en-US" b="true" sz="2999">
                  <a:solidFill>
                    <a:srgbClr val="FCB602"/>
                  </a:solidFill>
                  <a:latin typeface="Rubik Bold"/>
                  <a:ea typeface="Rubik Bold"/>
                  <a:cs typeface="Rubik Bold"/>
                  <a:sym typeface="Rubik Bold"/>
                </a:rPr>
                <a:t>Vache à lait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5470622" y="3373109"/>
              <a:ext cx="3998110" cy="831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b="true" sz="2000" i="true">
                  <a:solidFill>
                    <a:srgbClr val="A13975"/>
                  </a:solidFill>
                  <a:latin typeface="Rubik Bold Italics"/>
                  <a:ea typeface="Rubik Bold Italics"/>
                  <a:cs typeface="Rubik Bold Italics"/>
                  <a:sym typeface="Rubik Bold Italics"/>
                </a:rPr>
                <a:t>Abandonner progressivement</a:t>
              </a:r>
            </a:p>
          </p:txBody>
        </p:sp>
      </p:grpSp>
      <p:sp>
        <p:nvSpPr>
          <p:cNvPr name="AutoShape 13" id="13"/>
          <p:cNvSpPr/>
          <p:nvPr/>
        </p:nvSpPr>
        <p:spPr>
          <a:xfrm flipV="true">
            <a:off x="935584" y="5323174"/>
            <a:ext cx="18085540" cy="0"/>
          </a:xfrm>
          <a:prstGeom prst="line">
            <a:avLst/>
          </a:prstGeom>
          <a:ln cap="flat" w="38100">
            <a:solidFill>
              <a:srgbClr val="0C5E6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4" id="14"/>
          <p:cNvGrpSpPr/>
          <p:nvPr/>
        </p:nvGrpSpPr>
        <p:grpSpPr>
          <a:xfrm rot="0">
            <a:off x="1541247" y="1545765"/>
            <a:ext cx="7582002" cy="3482135"/>
            <a:chOff x="0" y="0"/>
            <a:chExt cx="10109336" cy="4642846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0"/>
              <a:ext cx="4639586" cy="4639586"/>
              <a:chOff x="0" y="0"/>
              <a:chExt cx="812800" cy="8128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71196" y="0"/>
                    </a:moveTo>
                    <a:lnTo>
                      <a:pt x="741604" y="0"/>
                    </a:lnTo>
                    <a:cubicBezTo>
                      <a:pt x="780924" y="0"/>
                      <a:pt x="812800" y="31876"/>
                      <a:pt x="812800" y="71196"/>
                    </a:cubicBezTo>
                    <a:lnTo>
                      <a:pt x="812800" y="741604"/>
                    </a:lnTo>
                    <a:cubicBezTo>
                      <a:pt x="812800" y="780924"/>
                      <a:pt x="780924" y="812800"/>
                      <a:pt x="741604" y="812800"/>
                    </a:cubicBezTo>
                    <a:lnTo>
                      <a:pt x="71196" y="812800"/>
                    </a:lnTo>
                    <a:cubicBezTo>
                      <a:pt x="31876" y="812800"/>
                      <a:pt x="0" y="780924"/>
                      <a:pt x="0" y="741604"/>
                    </a:cubicBezTo>
                    <a:lnTo>
                      <a:pt x="0" y="71196"/>
                    </a:lnTo>
                    <a:cubicBezTo>
                      <a:pt x="0" y="31876"/>
                      <a:pt x="31876" y="0"/>
                      <a:pt x="71196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25000" t="0" r="-25000" b="0"/>
                </a:stretch>
              </a:blipFill>
            </p:spPr>
          </p:sp>
        </p:grpSp>
        <p:sp>
          <p:nvSpPr>
            <p:cNvPr name="Freeform 17" id="17"/>
            <p:cNvSpPr/>
            <p:nvPr/>
          </p:nvSpPr>
          <p:spPr>
            <a:xfrm flipH="false" flipV="false" rot="0">
              <a:off x="5236120" y="0"/>
              <a:ext cx="4873216" cy="4642846"/>
            </a:xfrm>
            <a:custGeom>
              <a:avLst/>
              <a:gdLst/>
              <a:ahLst/>
              <a:cxnLst/>
              <a:rect r="r" b="b" t="t" l="l"/>
              <a:pathLst>
                <a:path h="4642846" w="4873216">
                  <a:moveTo>
                    <a:pt x="0" y="0"/>
                  </a:moveTo>
                  <a:lnTo>
                    <a:pt x="4873216" y="0"/>
                  </a:lnTo>
                  <a:lnTo>
                    <a:pt x="4873216" y="4642846"/>
                  </a:lnTo>
                  <a:lnTo>
                    <a:pt x="0" y="4642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 rot="0">
              <a:off x="6426626" y="336657"/>
              <a:ext cx="2221230" cy="5784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39"/>
                </a:lnSpc>
                <a:spcBef>
                  <a:spcPct val="0"/>
                </a:spcBef>
              </a:pPr>
              <a:r>
                <a:rPr lang="en-US" b="true" sz="2999">
                  <a:solidFill>
                    <a:srgbClr val="FCB602"/>
                  </a:solidFill>
                  <a:latin typeface="Rubik Bold"/>
                  <a:ea typeface="Rubik Bold"/>
                  <a:cs typeface="Rubik Bold"/>
                  <a:sym typeface="Rubik Bold"/>
                </a:rPr>
                <a:t>Outsider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5654405" y="1269599"/>
              <a:ext cx="4036645" cy="18091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16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C5E60"/>
                  </a:solidFill>
                  <a:latin typeface="Rubik"/>
                  <a:ea typeface="Rubik"/>
                  <a:cs typeface="Rubik"/>
                  <a:sym typeface="Rubik"/>
                </a:rPr>
                <a:t>Baill</a:t>
              </a:r>
              <a:r>
                <a:rPr lang="en-US" sz="2000">
                  <a:solidFill>
                    <a:srgbClr val="0C5E60"/>
                  </a:solidFill>
                  <a:latin typeface="Rubik"/>
                  <a:ea typeface="Rubik"/>
                  <a:cs typeface="Rubik"/>
                  <a:sym typeface="Rubik"/>
                </a:rPr>
                <a:t>eurs avec des fonds limités mais dont les priorités sont fortement alignées sur celles de l’organisation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5705058" y="3404596"/>
              <a:ext cx="3935340" cy="831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b="true" sz="2000" i="true">
                  <a:solidFill>
                    <a:srgbClr val="A13975"/>
                  </a:solidFill>
                  <a:latin typeface="Rubik Bold Italics"/>
                  <a:ea typeface="Rubik Bold Italics"/>
                  <a:cs typeface="Rubik Bold Italics"/>
                  <a:sym typeface="Rubik Bold Italics"/>
                </a:rPr>
                <a:t>Prioriser à long terme/ assurer une veille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095999" y="1424122"/>
            <a:ext cx="7361683" cy="3484580"/>
            <a:chOff x="0" y="0"/>
            <a:chExt cx="9815577" cy="4646106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4942361" y="0"/>
              <a:ext cx="4873216" cy="4642846"/>
            </a:xfrm>
            <a:custGeom>
              <a:avLst/>
              <a:gdLst/>
              <a:ahLst/>
              <a:cxnLst/>
              <a:rect r="r" b="b" t="t" l="l"/>
              <a:pathLst>
                <a:path h="4642846" w="4873216">
                  <a:moveTo>
                    <a:pt x="0" y="0"/>
                  </a:moveTo>
                  <a:lnTo>
                    <a:pt x="4873216" y="0"/>
                  </a:lnTo>
                  <a:lnTo>
                    <a:pt x="4873216" y="4642846"/>
                  </a:lnTo>
                  <a:lnTo>
                    <a:pt x="0" y="4642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 rot="0">
              <a:off x="6192342" y="228777"/>
              <a:ext cx="2314998" cy="5784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39"/>
                </a:lnSpc>
                <a:spcBef>
                  <a:spcPct val="0"/>
                </a:spcBef>
              </a:pPr>
              <a:r>
                <a:rPr lang="en-US" b="true" sz="2999">
                  <a:solidFill>
                    <a:srgbClr val="FCB602"/>
                  </a:solidFill>
                  <a:latin typeface="Rubik Bold"/>
                  <a:ea typeface="Rubik Bold"/>
                  <a:cs typeface="Rubik Bold"/>
                  <a:sym typeface="Rubik Bold"/>
                </a:rPr>
                <a:t>Rockstar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5350786" y="1180716"/>
              <a:ext cx="3942987" cy="18091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159"/>
                </a:lnSpc>
                <a:spcBef>
                  <a:spcPct val="0"/>
                </a:spcBef>
              </a:pPr>
              <a:r>
                <a:rPr lang="en-US" sz="1999">
                  <a:solidFill>
                    <a:srgbClr val="0C5E60"/>
                  </a:solidFill>
                  <a:latin typeface="Rubik"/>
                  <a:ea typeface="Rubik"/>
                  <a:cs typeface="Rubik"/>
                  <a:sym typeface="Rubik"/>
                </a:rPr>
                <a:t>Baill</a:t>
              </a:r>
              <a:r>
                <a:rPr lang="en-US" sz="1999">
                  <a:solidFill>
                    <a:srgbClr val="0C5E60"/>
                  </a:solidFill>
                  <a:latin typeface="Rubik"/>
                  <a:ea typeface="Rubik"/>
                  <a:cs typeface="Rubik"/>
                  <a:sym typeface="Rubik"/>
                </a:rPr>
                <a:t>eurs avec un volume financier important et dont les priorités sont fortement alignées sur celles de l’organisation </a:t>
              </a:r>
            </a:p>
          </p:txBody>
        </p:sp>
        <p:grpSp>
          <p:nvGrpSpPr>
            <p:cNvPr name="Group 25" id="25"/>
            <p:cNvGrpSpPr/>
            <p:nvPr/>
          </p:nvGrpSpPr>
          <p:grpSpPr>
            <a:xfrm rot="0">
              <a:off x="0" y="6520"/>
              <a:ext cx="4639586" cy="4639586"/>
              <a:chOff x="0" y="0"/>
              <a:chExt cx="812800" cy="812800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71196" y="0"/>
                    </a:moveTo>
                    <a:lnTo>
                      <a:pt x="741604" y="0"/>
                    </a:lnTo>
                    <a:cubicBezTo>
                      <a:pt x="780924" y="0"/>
                      <a:pt x="812800" y="31876"/>
                      <a:pt x="812800" y="71196"/>
                    </a:cubicBezTo>
                    <a:lnTo>
                      <a:pt x="812800" y="741604"/>
                    </a:lnTo>
                    <a:cubicBezTo>
                      <a:pt x="812800" y="780924"/>
                      <a:pt x="780924" y="812800"/>
                      <a:pt x="741604" y="812800"/>
                    </a:cubicBezTo>
                    <a:lnTo>
                      <a:pt x="71196" y="812800"/>
                    </a:lnTo>
                    <a:cubicBezTo>
                      <a:pt x="31876" y="812800"/>
                      <a:pt x="0" y="780924"/>
                      <a:pt x="0" y="741604"/>
                    </a:cubicBezTo>
                    <a:lnTo>
                      <a:pt x="0" y="71196"/>
                    </a:lnTo>
                    <a:cubicBezTo>
                      <a:pt x="0" y="31876"/>
                      <a:pt x="31876" y="0"/>
                      <a:pt x="71196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25136" t="0" r="-25136" b="0"/>
                </a:stretch>
              </a:blipFill>
            </p:spPr>
          </p:sp>
        </p:grpSp>
        <p:sp>
          <p:nvSpPr>
            <p:cNvPr name="TextBox 27" id="27"/>
            <p:cNvSpPr txBox="true"/>
            <p:nvPr/>
          </p:nvSpPr>
          <p:spPr>
            <a:xfrm rot="0">
              <a:off x="5413660" y="3296716"/>
              <a:ext cx="3998110" cy="831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b="true" sz="2000" i="true">
                  <a:solidFill>
                    <a:srgbClr val="A13975"/>
                  </a:solidFill>
                  <a:latin typeface="Rubik Bold Italics"/>
                  <a:ea typeface="Rubik Bold Italics"/>
                  <a:cs typeface="Rubik Bold Italics"/>
                  <a:sym typeface="Rubik Bold Italics"/>
                </a:rPr>
                <a:t>Prioriser à court/moyen terme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553776" y="5475574"/>
            <a:ext cx="7569473" cy="3639005"/>
            <a:chOff x="0" y="0"/>
            <a:chExt cx="10092630" cy="4852006"/>
          </a:xfrm>
        </p:grpSpPr>
        <p:sp>
          <p:nvSpPr>
            <p:cNvPr name="TextBox 29" id="29"/>
            <p:cNvSpPr txBox="true"/>
            <p:nvPr/>
          </p:nvSpPr>
          <p:spPr>
            <a:xfrm rot="0">
              <a:off x="6167456" y="958982"/>
              <a:ext cx="2766272" cy="5784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39"/>
                </a:lnSpc>
                <a:spcBef>
                  <a:spcPct val="0"/>
                </a:spcBef>
              </a:pPr>
              <a:r>
                <a:rPr lang="en-US" b="true" sz="2999">
                  <a:solidFill>
                    <a:srgbClr val="FCB602"/>
                  </a:solidFill>
                  <a:latin typeface="Rubik Bold"/>
                  <a:ea typeface="Rubik Bold"/>
                  <a:cs typeface="Rubik Bold"/>
                  <a:sym typeface="Rubik Bold"/>
                </a:rPr>
                <a:t>Poids mort</a:t>
              </a:r>
            </a:p>
          </p:txBody>
        </p:sp>
        <p:sp>
          <p:nvSpPr>
            <p:cNvPr name="Freeform 30" id="30"/>
            <p:cNvSpPr/>
            <p:nvPr/>
          </p:nvSpPr>
          <p:spPr>
            <a:xfrm flipH="false" flipV="false" rot="0">
              <a:off x="5219414" y="209160"/>
              <a:ext cx="4873216" cy="4642846"/>
            </a:xfrm>
            <a:custGeom>
              <a:avLst/>
              <a:gdLst/>
              <a:ahLst/>
              <a:cxnLst/>
              <a:rect r="r" b="b" t="t" l="l"/>
              <a:pathLst>
                <a:path h="4642846" w="4873216">
                  <a:moveTo>
                    <a:pt x="0" y="0"/>
                  </a:moveTo>
                  <a:lnTo>
                    <a:pt x="4873216" y="0"/>
                  </a:lnTo>
                  <a:lnTo>
                    <a:pt x="4873216" y="4642846"/>
                  </a:lnTo>
                  <a:lnTo>
                    <a:pt x="0" y="46428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 rot="0">
              <a:off x="5640234" y="1796281"/>
              <a:ext cx="3935340" cy="14535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16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C5E60"/>
                  </a:solidFill>
                  <a:latin typeface="Rubik"/>
                  <a:ea typeface="Rubik"/>
                  <a:cs typeface="Rubik"/>
                  <a:sym typeface="Rubik"/>
                </a:rPr>
                <a:t>Baill</a:t>
              </a:r>
              <a:r>
                <a:rPr lang="en-US" sz="2000">
                  <a:solidFill>
                    <a:srgbClr val="0C5E60"/>
                  </a:solidFill>
                  <a:latin typeface="Rubik"/>
                  <a:ea typeface="Rubik"/>
                  <a:cs typeface="Rubik"/>
                  <a:sym typeface="Rubik"/>
                </a:rPr>
                <a:t>eurs avec des fonds limités et dont les priorités diffèrent de celles de l’organisation</a:t>
              </a:r>
            </a:p>
          </p:txBody>
        </p:sp>
        <p:grpSp>
          <p:nvGrpSpPr>
            <p:cNvPr name="Group 32" id="32"/>
            <p:cNvGrpSpPr/>
            <p:nvPr/>
          </p:nvGrpSpPr>
          <p:grpSpPr>
            <a:xfrm rot="0">
              <a:off x="0" y="0"/>
              <a:ext cx="4639586" cy="4639586"/>
              <a:chOff x="0" y="0"/>
              <a:chExt cx="812800" cy="812800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71196" y="0"/>
                    </a:moveTo>
                    <a:lnTo>
                      <a:pt x="741604" y="0"/>
                    </a:lnTo>
                    <a:cubicBezTo>
                      <a:pt x="780924" y="0"/>
                      <a:pt x="812800" y="31876"/>
                      <a:pt x="812800" y="71196"/>
                    </a:cubicBezTo>
                    <a:lnTo>
                      <a:pt x="812800" y="741604"/>
                    </a:lnTo>
                    <a:cubicBezTo>
                      <a:pt x="812800" y="780924"/>
                      <a:pt x="780924" y="812800"/>
                      <a:pt x="741604" y="812800"/>
                    </a:cubicBezTo>
                    <a:lnTo>
                      <a:pt x="71196" y="812800"/>
                    </a:lnTo>
                    <a:cubicBezTo>
                      <a:pt x="31876" y="812800"/>
                      <a:pt x="0" y="780924"/>
                      <a:pt x="0" y="741604"/>
                    </a:cubicBezTo>
                    <a:lnTo>
                      <a:pt x="0" y="71196"/>
                    </a:lnTo>
                    <a:cubicBezTo>
                      <a:pt x="0" y="31876"/>
                      <a:pt x="31876" y="0"/>
                      <a:pt x="71196" y="0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l="0" t="-38996" r="0" b="-38996"/>
                </a:stretch>
              </a:blipFill>
            </p:spPr>
          </p:sp>
        </p:grpSp>
        <p:sp>
          <p:nvSpPr>
            <p:cNvPr name="TextBox 34" id="34"/>
            <p:cNvSpPr txBox="true"/>
            <p:nvPr/>
          </p:nvSpPr>
          <p:spPr>
            <a:xfrm rot="0">
              <a:off x="5830498" y="3480035"/>
              <a:ext cx="3554811" cy="831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b="true" sz="2000" i="true">
                  <a:solidFill>
                    <a:srgbClr val="A13975"/>
                  </a:solidFill>
                  <a:latin typeface="Rubik Bold Italics"/>
                  <a:ea typeface="Rubik Bold Italics"/>
                  <a:cs typeface="Rubik Bold Italics"/>
                  <a:sym typeface="Rubik Bold Italics"/>
                </a:rPr>
                <a:t>Abandonner rapidement</a:t>
              </a:r>
            </a:p>
          </p:txBody>
        </p:sp>
      </p:grpSp>
      <p:sp>
        <p:nvSpPr>
          <p:cNvPr name="TextBox 35" id="35"/>
          <p:cNvSpPr txBox="true"/>
          <p:nvPr/>
        </p:nvSpPr>
        <p:spPr>
          <a:xfrm rot="0">
            <a:off x="1276763" y="390850"/>
            <a:ext cx="15309318" cy="7570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24"/>
              </a:lnSpc>
              <a:spcBef>
                <a:spcPct val="0"/>
              </a:spcBef>
            </a:pPr>
            <a:r>
              <a:rPr lang="en-US" b="true" sz="5300">
                <a:solidFill>
                  <a:srgbClr val="0C5E60"/>
                </a:solidFill>
                <a:latin typeface="Rubik Bold"/>
                <a:ea typeface="Rubik Bold"/>
                <a:cs typeface="Rubik Bold"/>
                <a:sym typeface="Rubik Bold"/>
              </a:rPr>
              <a:t>La matrice de priorisation</a:t>
            </a:r>
          </a:p>
        </p:txBody>
      </p:sp>
      <p:sp>
        <p:nvSpPr>
          <p:cNvPr name="AutoShape 36" id="36"/>
          <p:cNvSpPr/>
          <p:nvPr/>
        </p:nvSpPr>
        <p:spPr>
          <a:xfrm>
            <a:off x="9609624" y="1598107"/>
            <a:ext cx="0" cy="7834178"/>
          </a:xfrm>
          <a:prstGeom prst="line">
            <a:avLst/>
          </a:prstGeom>
          <a:ln cap="flat" w="38100">
            <a:solidFill>
              <a:srgbClr val="0C5E6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72061" y="-479704"/>
            <a:ext cx="13974479" cy="10766704"/>
          </a:xfrm>
          <a:custGeom>
            <a:avLst/>
            <a:gdLst/>
            <a:ahLst/>
            <a:cxnLst/>
            <a:rect r="r" b="b" t="t" l="l"/>
            <a:pathLst>
              <a:path h="10766704" w="13974479">
                <a:moveTo>
                  <a:pt x="0" y="0"/>
                </a:moveTo>
                <a:lnTo>
                  <a:pt x="13974478" y="0"/>
                </a:lnTo>
                <a:lnTo>
                  <a:pt x="13974478" y="10766704"/>
                </a:lnTo>
                <a:lnTo>
                  <a:pt x="0" y="107667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200" t="0" r="-2020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41900" y="941093"/>
            <a:ext cx="8739021" cy="7570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24"/>
              </a:lnSpc>
              <a:spcBef>
                <a:spcPct val="0"/>
              </a:spcBef>
            </a:pPr>
            <a:r>
              <a:rPr lang="en-US" b="true" sz="5300">
                <a:solidFill>
                  <a:srgbClr val="0D5E60"/>
                </a:solidFill>
                <a:latin typeface="Rubik Bold"/>
                <a:ea typeface="Rubik Bold"/>
                <a:cs typeface="Rubik Bold"/>
                <a:sym typeface="Rubik Bold"/>
              </a:rPr>
              <a:t>Quelques conseils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41900" y="2945915"/>
            <a:ext cx="7588568" cy="4046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8" indent="-302259" lvl="1">
              <a:lnSpc>
                <a:spcPts val="3023"/>
              </a:lnSpc>
              <a:buFont typeface="Arial"/>
              <a:buChar char="•"/>
            </a:pPr>
            <a:r>
              <a:rPr lang="en-US" sz="2799">
                <a:solidFill>
                  <a:srgbClr val="0C5E60"/>
                </a:solidFill>
                <a:latin typeface="Rubik"/>
                <a:ea typeface="Rubik"/>
                <a:cs typeface="Rubik"/>
                <a:sym typeface="Rubik"/>
              </a:rPr>
              <a:t>Reprendre les éléments de la cartographie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41900" y="4599051"/>
            <a:ext cx="8390573" cy="1107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82928" indent="-291464" lvl="1">
              <a:lnSpc>
                <a:spcPts val="2915"/>
              </a:lnSpc>
              <a:buFont typeface="Arial"/>
              <a:buChar char="•"/>
            </a:pPr>
            <a:r>
              <a:rPr lang="en-US" sz="2699">
                <a:solidFill>
                  <a:srgbClr val="0C5E60"/>
                </a:solidFill>
                <a:latin typeface="Rubik"/>
                <a:ea typeface="Rubik"/>
                <a:cs typeface="Rubik"/>
                <a:sym typeface="Rubik"/>
              </a:rPr>
              <a:t>Privilégier la prise de décision basée sur des données vérifiées (faire attention aux bruits de couloirs)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41900" y="6521935"/>
            <a:ext cx="8390573" cy="1107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82928" indent="-291464" lvl="1">
              <a:lnSpc>
                <a:spcPts val="2915"/>
              </a:lnSpc>
              <a:buFont typeface="Arial"/>
              <a:buChar char="•"/>
            </a:pPr>
            <a:r>
              <a:rPr lang="en-US" sz="2699">
                <a:solidFill>
                  <a:srgbClr val="0C5E60"/>
                </a:solidFill>
                <a:latin typeface="Rubik"/>
                <a:ea typeface="Rubik"/>
                <a:cs typeface="Rubik"/>
                <a:sym typeface="Rubik"/>
              </a:rPr>
              <a:t>Acter ensemble les décisions difficiles. Par exemple, classer un bailleur en “vache à lait” et laisser de côté progressivement la relation)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700" y="9273432"/>
            <a:ext cx="16610707" cy="0"/>
          </a:xfrm>
          <a:prstGeom prst="line">
            <a:avLst/>
          </a:prstGeom>
          <a:ln cap="flat" w="85725">
            <a:solidFill>
              <a:srgbClr val="0C5E6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3" id="3"/>
          <p:cNvSpPr/>
          <p:nvPr/>
        </p:nvSpPr>
        <p:spPr>
          <a:xfrm flipV="true">
            <a:off x="1086645" y="1598107"/>
            <a:ext cx="64" cy="7675325"/>
          </a:xfrm>
          <a:prstGeom prst="line">
            <a:avLst/>
          </a:prstGeom>
          <a:ln cap="flat" w="85725">
            <a:solidFill>
              <a:srgbClr val="0C5E60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4" id="4"/>
          <p:cNvGrpSpPr/>
          <p:nvPr/>
        </p:nvGrpSpPr>
        <p:grpSpPr>
          <a:xfrm rot="0">
            <a:off x="359835" y="9432285"/>
            <a:ext cx="1453747" cy="633497"/>
            <a:chOff x="0" y="0"/>
            <a:chExt cx="2052460" cy="89439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052447" cy="894461"/>
            </a:xfrm>
            <a:custGeom>
              <a:avLst/>
              <a:gdLst/>
              <a:ahLst/>
              <a:cxnLst/>
              <a:rect r="r" b="b" t="t" l="l"/>
              <a:pathLst>
                <a:path h="894461" w="2052447">
                  <a:moveTo>
                    <a:pt x="0" y="0"/>
                  </a:moveTo>
                  <a:lnTo>
                    <a:pt x="2052447" y="0"/>
                  </a:lnTo>
                  <a:lnTo>
                    <a:pt x="2052447" y="894461"/>
                  </a:lnTo>
                  <a:lnTo>
                    <a:pt x="0" y="8944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0911" r="0" b="-10911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7421898" y="9607439"/>
            <a:ext cx="3664268" cy="4583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b="true" sz="3200" i="true">
                <a:solidFill>
                  <a:srgbClr val="FCB602"/>
                </a:solidFill>
                <a:latin typeface="Rubik Bold Italics"/>
                <a:ea typeface="Rubik Bold Italics"/>
                <a:cs typeface="Rubik Bold Italics"/>
                <a:sym typeface="Rubik Bold Italics"/>
              </a:rPr>
              <a:t>Fonds disponibles</a:t>
            </a:r>
          </a:p>
        </p:txBody>
      </p:sp>
      <p:sp>
        <p:nvSpPr>
          <p:cNvPr name="TextBox 7" id="7"/>
          <p:cNvSpPr txBox="true"/>
          <p:nvPr/>
        </p:nvSpPr>
        <p:spPr>
          <a:xfrm rot="-5400000">
            <a:off x="-2244070" y="5781152"/>
            <a:ext cx="5723303" cy="4583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b="true" sz="3200" i="true">
                <a:solidFill>
                  <a:srgbClr val="FCB602"/>
                </a:solidFill>
                <a:latin typeface="Rubik Bold Italics"/>
                <a:ea typeface="Rubik Bold Italics"/>
                <a:cs typeface="Rubik Bold Italics"/>
                <a:sym typeface="Rubik Bold Italics"/>
              </a:rPr>
              <a:t>Alignement stratégique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150438" y="2082776"/>
            <a:ext cx="1665922" cy="426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39"/>
              </a:lnSpc>
              <a:spcBef>
                <a:spcPct val="0"/>
              </a:spcBef>
            </a:pPr>
            <a:r>
              <a:rPr lang="en-US" b="true" sz="2999">
                <a:solidFill>
                  <a:srgbClr val="FCB602"/>
                </a:solidFill>
                <a:latin typeface="Rubik Bold"/>
                <a:ea typeface="Rubik Bold"/>
                <a:cs typeface="Rubik Bold"/>
                <a:sym typeface="Rubik Bold"/>
              </a:rPr>
              <a:t>Outsider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946048" y="6038899"/>
            <a:ext cx="2074704" cy="426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39"/>
              </a:lnSpc>
              <a:spcBef>
                <a:spcPct val="0"/>
              </a:spcBef>
            </a:pPr>
            <a:r>
              <a:rPr lang="en-US" b="true" sz="2999">
                <a:solidFill>
                  <a:srgbClr val="FCB602"/>
                </a:solidFill>
                <a:latin typeface="Rubik Bold"/>
                <a:ea typeface="Rubik Bold"/>
                <a:cs typeface="Rubik Bold"/>
                <a:sym typeface="Rubik Bold"/>
              </a:rPr>
              <a:t>Poids mort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185056" y="2082776"/>
            <a:ext cx="1736249" cy="426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39"/>
              </a:lnSpc>
              <a:spcBef>
                <a:spcPct val="0"/>
              </a:spcBef>
            </a:pPr>
            <a:r>
              <a:rPr lang="en-US" b="true" sz="2999">
                <a:solidFill>
                  <a:srgbClr val="FCB602"/>
                </a:solidFill>
                <a:latin typeface="Rubik Bold"/>
                <a:ea typeface="Rubik Bold"/>
                <a:cs typeface="Rubik Bold"/>
                <a:sym typeface="Rubik Bold"/>
              </a:rPr>
              <a:t>Rockstar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736587" y="6038899"/>
            <a:ext cx="2184718" cy="426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39"/>
              </a:lnSpc>
              <a:spcBef>
                <a:spcPct val="0"/>
              </a:spcBef>
            </a:pPr>
            <a:r>
              <a:rPr lang="en-US" b="true" sz="2999">
                <a:solidFill>
                  <a:srgbClr val="FBB603"/>
                </a:solidFill>
                <a:latin typeface="Rubik Bold"/>
                <a:ea typeface="Rubik Bold"/>
                <a:cs typeface="Rubik Bold"/>
                <a:sym typeface="Rubik Bold"/>
              </a:rPr>
              <a:t>Vache à lait</a:t>
            </a:r>
          </a:p>
        </p:txBody>
      </p:sp>
      <p:sp>
        <p:nvSpPr>
          <p:cNvPr name="AutoShape 12" id="12"/>
          <p:cNvSpPr/>
          <p:nvPr/>
        </p:nvSpPr>
        <p:spPr>
          <a:xfrm>
            <a:off x="9602904" y="2054201"/>
            <a:ext cx="0" cy="7219231"/>
          </a:xfrm>
          <a:prstGeom prst="line">
            <a:avLst/>
          </a:prstGeom>
          <a:ln cap="flat" w="38100">
            <a:solidFill>
              <a:srgbClr val="0C5E6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3" id="13"/>
          <p:cNvSpPr txBox="true"/>
          <p:nvPr/>
        </p:nvSpPr>
        <p:spPr>
          <a:xfrm rot="0">
            <a:off x="1813582" y="257108"/>
            <a:ext cx="15309318" cy="7570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24"/>
              </a:lnSpc>
              <a:spcBef>
                <a:spcPct val="0"/>
              </a:spcBef>
            </a:pPr>
            <a:r>
              <a:rPr lang="en-US" b="true" sz="5300">
                <a:solidFill>
                  <a:srgbClr val="0C5E60"/>
                </a:solidFill>
                <a:latin typeface="Rubik Bold"/>
                <a:ea typeface="Rubik Bold"/>
                <a:cs typeface="Rubik Bold"/>
                <a:sym typeface="Rubik Bold"/>
              </a:rPr>
              <a:t>A vous de jouer!</a:t>
            </a:r>
          </a:p>
        </p:txBody>
      </p:sp>
      <p:sp>
        <p:nvSpPr>
          <p:cNvPr name="AutoShape 14" id="14"/>
          <p:cNvSpPr/>
          <p:nvPr/>
        </p:nvSpPr>
        <p:spPr>
          <a:xfrm flipV="true">
            <a:off x="1086709" y="5505296"/>
            <a:ext cx="18085540" cy="0"/>
          </a:xfrm>
          <a:prstGeom prst="line">
            <a:avLst/>
          </a:prstGeom>
          <a:ln cap="flat" w="38100">
            <a:solidFill>
              <a:srgbClr val="0C5E6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DAHJVz5KOcs</dc:identifier>
  <dcterms:modified xsi:type="dcterms:W3CDTF">2011-08-01T06:04:30Z</dcterms:modified>
  <cp:revision>1</cp:revision>
  <dc:title>Atelier_matrice de priorisation</dc:title>
</cp:coreProperties>
</file>